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263" r:id="rId11"/>
    <p:sldId id="299" r:id="rId12"/>
    <p:sldId id="333" r:id="rId13"/>
    <p:sldId id="264" r:id="rId14"/>
    <p:sldId id="266" r:id="rId15"/>
    <p:sldId id="265" r:id="rId16"/>
    <p:sldId id="276" r:id="rId17"/>
    <p:sldId id="303" r:id="rId18"/>
    <p:sldId id="293" r:id="rId19"/>
    <p:sldId id="334"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94" d="100"/>
          <a:sy n="94" d="100"/>
        </p:scale>
        <p:origin x="726"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61"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8/2/2025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8/2/2025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r-jim-henson/AppliedDataScienceCapstoneCourse/blob/main/Data_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r-jim-henson/AppliedDataScienceCapstoneCourse/blob/main/EDA_with_Data_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r-jim-henson/AppliedDataScienceCapstoneCourse/blob/main/EDA_with_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mr-jim-henson/AppliedDataScienceCapstoneCourse/blob/main/Interactive_Visual_Analytics_with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r-jim-henson/AppliedDataScienceCapstoneCourse/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mr-jim-henson/AppliedDataScienceCapstoneCourse/blob/main/Machine_Learning_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r-jim-henson/AppliedDataScienceCapstoneCourse/blob/main/Data_Collection_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r-jim-henson/AppliedDataScienceCapstoneCourse/blob/main/Data_Collection_with_Web_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Daniel Lecheler</a:t>
            </a:r>
          </a:p>
          <a:p>
            <a:r>
              <a:rPr lang="en-US" dirty="0">
                <a:solidFill>
                  <a:schemeClr val="bg2"/>
                </a:solidFill>
                <a:latin typeface="Abadi" panose="020B0604020104020204" pitchFamily="34" charset="0"/>
                <a:ea typeface="SF Pro" pitchFamily="2" charset="0"/>
                <a:cs typeface="SF Pro" pitchFamily="2" charset="0"/>
              </a:rPr>
              <a:t>8/2/2025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dirty="0">
                <a:solidFill>
                  <a:schemeClr val="accent3">
                    <a:lumMod val="25000"/>
                  </a:schemeClr>
                </a:solidFill>
                <a:latin typeface="Abadi" panose="020B0604020104020204" pitchFamily="34" charset="0"/>
              </a:rPr>
              <a:t>In the data set, there are several different cases where the first stage booster did not land successfully. Some of these involved an attempted landing that failed due to an accident. The following are the different types of outcomes and what they each mean</a:t>
            </a:r>
          </a:p>
          <a:p>
            <a:pPr lvl="1"/>
            <a:r>
              <a:rPr lang="en-US" sz="1800" dirty="0">
                <a:solidFill>
                  <a:schemeClr val="accent3">
                    <a:lumMod val="25000"/>
                  </a:schemeClr>
                </a:solidFill>
                <a:latin typeface="Abadi" panose="020B0604020104020204" pitchFamily="34" charset="0"/>
              </a:rPr>
              <a:t>True Ocean: Mission outcome was considered successful since the landing was in the specific section of ocean that was expected</a:t>
            </a:r>
          </a:p>
          <a:p>
            <a:pPr lvl="1"/>
            <a:r>
              <a:rPr lang="en-US" sz="1800" dirty="0">
                <a:solidFill>
                  <a:schemeClr val="accent3">
                    <a:lumMod val="25000"/>
                  </a:schemeClr>
                </a:solidFill>
                <a:latin typeface="Abadi" panose="020B0604020104020204" pitchFamily="34" charset="0"/>
              </a:rPr>
              <a:t>False Ocean: Mission outcome was considered a failure since the landing was outside of the expected section of ocean</a:t>
            </a:r>
          </a:p>
          <a:p>
            <a:pPr lvl="1"/>
            <a:r>
              <a:rPr lang="en-US" sz="1800" dirty="0">
                <a:solidFill>
                  <a:schemeClr val="accent3">
                    <a:lumMod val="25000"/>
                  </a:schemeClr>
                </a:solidFill>
                <a:latin typeface="Abadi" panose="020B0604020104020204" pitchFamily="34" charset="0"/>
              </a:rPr>
              <a:t>True RTLS: Mission outcome was successful since the landing was on the ground pad</a:t>
            </a:r>
          </a:p>
          <a:p>
            <a:pPr lvl="1"/>
            <a:r>
              <a:rPr lang="en-US" sz="1800" dirty="0">
                <a:solidFill>
                  <a:schemeClr val="accent3">
                    <a:lumMod val="25000"/>
                  </a:schemeClr>
                </a:solidFill>
                <a:latin typeface="Abadi" panose="020B0604020104020204" pitchFamily="34" charset="0"/>
              </a:rPr>
              <a:t>False RTLS: Mission outcome was a failure since the rocket failed to land on the ground pad</a:t>
            </a:r>
          </a:p>
          <a:p>
            <a:pPr lvl="1"/>
            <a:r>
              <a:rPr lang="en-US" sz="1800" dirty="0">
                <a:solidFill>
                  <a:schemeClr val="accent3">
                    <a:lumMod val="25000"/>
                  </a:schemeClr>
                </a:solidFill>
                <a:latin typeface="Abadi" panose="020B0604020104020204" pitchFamily="34" charset="0"/>
              </a:rPr>
              <a:t>True ASDS: Mission outcome was successful since the landing was on a drone ship</a:t>
            </a:r>
          </a:p>
          <a:p>
            <a:pPr lvl="1"/>
            <a:r>
              <a:rPr lang="en-US" sz="1800" dirty="0">
                <a:solidFill>
                  <a:schemeClr val="accent3">
                    <a:lumMod val="25000"/>
                  </a:schemeClr>
                </a:solidFill>
                <a:latin typeface="Abadi" panose="020B0604020104020204" pitchFamily="34" charset="0"/>
              </a:rPr>
              <a:t>False RTLS: Mission outcome was a failure since the rocket failed to land  on a drone ship</a:t>
            </a:r>
          </a:p>
          <a:p>
            <a:r>
              <a:rPr lang="en-US" sz="2200" dirty="0">
                <a:solidFill>
                  <a:schemeClr val="accent3">
                    <a:lumMod val="25000"/>
                  </a:schemeClr>
                </a:solidFill>
                <a:latin typeface="Abadi" panose="020B0604020104020204" pitchFamily="34" charset="0"/>
              </a:rPr>
              <a:t> The true or false first word prefix is converted to the Boolean 1 and 0 to indicate success or failure in the launches</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Box 1">
            <a:extLst>
              <a:ext uri="{FF2B5EF4-FFF2-40B4-BE49-F238E27FC236}">
                <a16:creationId xmlns:a16="http://schemas.microsoft.com/office/drawing/2014/main" id="{6BF489B8-2659-A98E-4123-EE789A2853BD}"/>
              </a:ext>
            </a:extLst>
          </p:cNvPr>
          <p:cNvSpPr txBox="1"/>
          <p:nvPr/>
        </p:nvSpPr>
        <p:spPr>
          <a:xfrm>
            <a:off x="6250549" y="568730"/>
            <a:ext cx="5171440" cy="369332"/>
          </a:xfrm>
          <a:prstGeom prst="rect">
            <a:avLst/>
          </a:prstGeom>
          <a:noFill/>
        </p:spPr>
        <p:txBody>
          <a:bodyPr wrap="square" rtlCol="0">
            <a:spAutoFit/>
          </a:bodyPr>
          <a:lstStyle/>
          <a:p>
            <a:r>
              <a:rPr lang="en-US" dirty="0"/>
              <a:t>Link to GitHub: </a:t>
            </a:r>
            <a:r>
              <a:rPr lang="en-US" dirty="0">
                <a:hlinkClick r:id="rId3"/>
              </a:rPr>
              <a:t>Data Wrangling</a:t>
            </a:r>
            <a:endParaRPr lang="en-US" dirty="0"/>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4"/>
            <a:ext cx="9745589" cy="2268819"/>
          </a:xfrm>
          <a:prstGeom prst="rect">
            <a:avLst/>
          </a:prstGeom>
        </p:spPr>
        <p:txBody>
          <a:bodyPr lIns="91440" tIns="45720" rIns="91440" bIns="45720" numCol="2" anchor="t"/>
          <a:lstStyle/>
          <a:p>
            <a:pPr>
              <a:lnSpc>
                <a:spcPct val="100000"/>
              </a:lnSpc>
              <a:spcBef>
                <a:spcPts val="1400"/>
              </a:spcBef>
            </a:pPr>
            <a:r>
              <a:rPr lang="en-US" sz="2200" dirty="0">
                <a:solidFill>
                  <a:schemeClr val="accent3">
                    <a:lumMod val="25000"/>
                  </a:schemeClr>
                </a:solidFill>
                <a:latin typeface="Abadi"/>
              </a:rPr>
              <a:t>Charts that were plotted:</a:t>
            </a:r>
          </a:p>
          <a:p>
            <a:pPr lvl="1">
              <a:lnSpc>
                <a:spcPct val="100000"/>
              </a:lnSpc>
              <a:spcBef>
                <a:spcPts val="1400"/>
              </a:spcBef>
            </a:pPr>
            <a:r>
              <a:rPr lang="en-US" sz="1800" dirty="0">
                <a:solidFill>
                  <a:schemeClr val="accent3">
                    <a:lumMod val="25000"/>
                  </a:schemeClr>
                </a:solidFill>
                <a:latin typeface="Abadi"/>
              </a:rPr>
              <a:t>Flight Number vs. Payload Mass</a:t>
            </a:r>
          </a:p>
          <a:p>
            <a:pPr lvl="1">
              <a:lnSpc>
                <a:spcPct val="100000"/>
              </a:lnSpc>
              <a:spcBef>
                <a:spcPts val="1400"/>
              </a:spcBef>
            </a:pPr>
            <a:r>
              <a:rPr lang="en-US" sz="1800" dirty="0">
                <a:solidFill>
                  <a:schemeClr val="accent3">
                    <a:lumMod val="25000"/>
                  </a:schemeClr>
                </a:solidFill>
                <a:latin typeface="Abadi"/>
              </a:rPr>
              <a:t>Flight Number vs. Launch Site</a:t>
            </a:r>
          </a:p>
          <a:p>
            <a:pPr lvl="1">
              <a:lnSpc>
                <a:spcPct val="100000"/>
              </a:lnSpc>
              <a:spcBef>
                <a:spcPts val="1400"/>
              </a:spcBef>
            </a:pPr>
            <a:r>
              <a:rPr lang="en-US" sz="1800" dirty="0">
                <a:solidFill>
                  <a:schemeClr val="accent3">
                    <a:lumMod val="25000"/>
                  </a:schemeClr>
                </a:solidFill>
                <a:latin typeface="Abadi"/>
              </a:rPr>
              <a:t>Payload Mass vs. Launch Site</a:t>
            </a:r>
          </a:p>
          <a:p>
            <a:pPr lvl="1">
              <a:lnSpc>
                <a:spcPct val="100000"/>
              </a:lnSpc>
              <a:spcBef>
                <a:spcPts val="1400"/>
              </a:spcBef>
            </a:pPr>
            <a:endParaRPr lang="en-US" sz="1800" dirty="0">
              <a:solidFill>
                <a:schemeClr val="accent3">
                  <a:lumMod val="25000"/>
                </a:schemeClr>
              </a:solidFill>
              <a:latin typeface="Abadi"/>
            </a:endParaRPr>
          </a:p>
          <a:p>
            <a:pPr lvl="1">
              <a:lnSpc>
                <a:spcPct val="100000"/>
              </a:lnSpc>
              <a:spcBef>
                <a:spcPts val="1400"/>
              </a:spcBef>
            </a:pPr>
            <a:endParaRPr lang="en-US" sz="1800" dirty="0">
              <a:solidFill>
                <a:schemeClr val="accent3">
                  <a:lumMod val="25000"/>
                </a:schemeClr>
              </a:solidFill>
              <a:latin typeface="Abadi"/>
            </a:endParaRPr>
          </a:p>
          <a:p>
            <a:pPr lvl="1">
              <a:lnSpc>
                <a:spcPct val="100000"/>
              </a:lnSpc>
              <a:spcBef>
                <a:spcPts val="1400"/>
              </a:spcBef>
            </a:pPr>
            <a:r>
              <a:rPr lang="en-US" sz="1800" dirty="0">
                <a:solidFill>
                  <a:schemeClr val="accent3">
                    <a:lumMod val="25000"/>
                  </a:schemeClr>
                </a:solidFill>
                <a:latin typeface="Abadi"/>
              </a:rPr>
              <a:t>Orbit Type vs. Success Rate</a:t>
            </a:r>
          </a:p>
          <a:p>
            <a:pPr lvl="1">
              <a:lnSpc>
                <a:spcPct val="100000"/>
              </a:lnSpc>
              <a:spcBef>
                <a:spcPts val="1400"/>
              </a:spcBef>
            </a:pPr>
            <a:r>
              <a:rPr lang="en-US" sz="1800" dirty="0">
                <a:solidFill>
                  <a:schemeClr val="accent3">
                    <a:lumMod val="25000"/>
                  </a:schemeClr>
                </a:solidFill>
                <a:latin typeface="Abadi"/>
              </a:rPr>
              <a:t>Flight Number vs. Orbit Type</a:t>
            </a:r>
          </a:p>
          <a:p>
            <a:pPr lvl="1">
              <a:lnSpc>
                <a:spcPct val="100000"/>
              </a:lnSpc>
              <a:spcBef>
                <a:spcPts val="1400"/>
              </a:spcBef>
            </a:pPr>
            <a:r>
              <a:rPr lang="en-US" sz="1800" dirty="0">
                <a:solidFill>
                  <a:schemeClr val="accent3">
                    <a:lumMod val="25000"/>
                  </a:schemeClr>
                </a:solidFill>
                <a:latin typeface="Abadi"/>
              </a:rPr>
              <a:t>Payload Mass vs. Orbit Type</a:t>
            </a:r>
          </a:p>
          <a:p>
            <a:pPr lvl="1">
              <a:lnSpc>
                <a:spcPct val="100000"/>
              </a:lnSpc>
              <a:spcBef>
                <a:spcPts val="1400"/>
              </a:spcBef>
            </a:pPr>
            <a:r>
              <a:rPr lang="en-US" sz="1800" dirty="0">
                <a:solidFill>
                  <a:schemeClr val="accent3">
                    <a:lumMod val="25000"/>
                  </a:schemeClr>
                </a:solidFill>
                <a:latin typeface="Abadi"/>
              </a:rPr>
              <a:t>Success Rate Yearly Trend</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Box 1">
            <a:extLst>
              <a:ext uri="{FF2B5EF4-FFF2-40B4-BE49-F238E27FC236}">
                <a16:creationId xmlns:a16="http://schemas.microsoft.com/office/drawing/2014/main" id="{81FDCB5A-DC8A-DA26-2BCD-821A0A32BD39}"/>
              </a:ext>
            </a:extLst>
          </p:cNvPr>
          <p:cNvSpPr txBox="1"/>
          <p:nvPr/>
        </p:nvSpPr>
        <p:spPr>
          <a:xfrm>
            <a:off x="7124309" y="538650"/>
            <a:ext cx="5171440" cy="369332"/>
          </a:xfrm>
          <a:prstGeom prst="rect">
            <a:avLst/>
          </a:prstGeom>
          <a:noFill/>
        </p:spPr>
        <p:txBody>
          <a:bodyPr wrap="square" rtlCol="0">
            <a:spAutoFit/>
          </a:bodyPr>
          <a:lstStyle/>
          <a:p>
            <a:r>
              <a:rPr lang="en-US" dirty="0"/>
              <a:t>Link to GitHub: </a:t>
            </a:r>
            <a:r>
              <a:rPr lang="en-US" dirty="0">
                <a:hlinkClick r:id="rId3"/>
              </a:rPr>
              <a:t>EDA with Data Visualization</a:t>
            </a:r>
            <a:endParaRPr lang="en-US" dirty="0"/>
          </a:p>
        </p:txBody>
      </p:sp>
      <p:sp>
        <p:nvSpPr>
          <p:cNvPr id="6" name="Content Placeholder 4">
            <a:extLst>
              <a:ext uri="{FF2B5EF4-FFF2-40B4-BE49-F238E27FC236}">
                <a16:creationId xmlns:a16="http://schemas.microsoft.com/office/drawing/2014/main" id="{EED3EBCE-7E53-D9A0-7A64-A62CDD000C01}"/>
              </a:ext>
            </a:extLst>
          </p:cNvPr>
          <p:cNvSpPr txBox="1">
            <a:spLocks/>
          </p:cNvSpPr>
          <p:nvPr/>
        </p:nvSpPr>
        <p:spPr>
          <a:xfrm>
            <a:off x="922410" y="4358639"/>
            <a:ext cx="9745589" cy="3230563"/>
          </a:xfrm>
          <a:prstGeom prst="rect">
            <a:avLst/>
          </a:prstGeom>
        </p:spPr>
        <p:txBody>
          <a:bodyPr lIns="91440" tIns="45720" rIns="91440" bIns="45720" numCol="1"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Scatter plots were used to show the relationship between variables and if that relationship existed, they were used for machine learning models</a:t>
            </a:r>
          </a:p>
          <a:p>
            <a:pPr>
              <a:lnSpc>
                <a:spcPct val="100000"/>
              </a:lnSpc>
              <a:spcBef>
                <a:spcPts val="1400"/>
              </a:spcBef>
            </a:pPr>
            <a:r>
              <a:rPr lang="en-US" sz="2200" dirty="0">
                <a:solidFill>
                  <a:schemeClr val="accent3">
                    <a:lumMod val="25000"/>
                  </a:schemeClr>
                </a:solidFill>
                <a:latin typeface="Abadi"/>
              </a:rPr>
              <a:t>Bar charts showed comparisons among discrete categories with a goal of showing the relationship between the specific categories and the measured value</a:t>
            </a:r>
          </a:p>
          <a:p>
            <a:pPr>
              <a:lnSpc>
                <a:spcPct val="100000"/>
              </a:lnSpc>
              <a:spcBef>
                <a:spcPts val="1400"/>
              </a:spcBef>
            </a:pPr>
            <a:r>
              <a:rPr lang="en-US" sz="2200" dirty="0">
                <a:solidFill>
                  <a:schemeClr val="accent3">
                    <a:lumMod val="25000"/>
                  </a:schemeClr>
                </a:solidFill>
                <a:latin typeface="Abadi"/>
              </a:rPr>
              <a:t>Line charts showed trends in data over time (AKA time series)</a:t>
            </a:r>
            <a:endParaRPr lang="en-US" dirty="0"/>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 queries that were performed:</a:t>
            </a:r>
          </a:p>
          <a:p>
            <a:pPr lvl="1">
              <a:lnSpc>
                <a:spcPct val="100000"/>
              </a:lnSpc>
              <a:spcBef>
                <a:spcPts val="1400"/>
              </a:spcBef>
            </a:pPr>
            <a:r>
              <a:rPr lang="en-US" sz="1400" dirty="0">
                <a:solidFill>
                  <a:schemeClr val="accent3">
                    <a:lumMod val="25000"/>
                  </a:schemeClr>
                </a:solidFill>
                <a:latin typeface="Abadi"/>
              </a:rPr>
              <a:t>Displaying the names of the unique launch sites</a:t>
            </a:r>
          </a:p>
          <a:p>
            <a:pPr lvl="1">
              <a:lnSpc>
                <a:spcPct val="100000"/>
              </a:lnSpc>
              <a:spcBef>
                <a:spcPts val="1400"/>
              </a:spcBef>
            </a:pPr>
            <a:r>
              <a:rPr lang="en-US" sz="1400" dirty="0">
                <a:solidFill>
                  <a:schemeClr val="accent3">
                    <a:lumMod val="25000"/>
                  </a:schemeClr>
                </a:solidFill>
                <a:latin typeface="Abadi"/>
              </a:rPr>
              <a:t>Displaying 5 records where the launch site began with the string “CCA”</a:t>
            </a:r>
          </a:p>
          <a:p>
            <a:pPr lvl="1">
              <a:lnSpc>
                <a:spcPct val="100000"/>
              </a:lnSpc>
              <a:spcBef>
                <a:spcPts val="1400"/>
              </a:spcBef>
            </a:pPr>
            <a:r>
              <a:rPr lang="en-US" sz="1400" dirty="0">
                <a:solidFill>
                  <a:schemeClr val="accent3">
                    <a:lumMod val="25000"/>
                  </a:schemeClr>
                </a:solidFill>
                <a:latin typeface="Abadi"/>
              </a:rPr>
              <a:t>Displaying the total payload mass caried by boosters launched by NASA</a:t>
            </a:r>
          </a:p>
          <a:p>
            <a:pPr lvl="1">
              <a:lnSpc>
                <a:spcPct val="100000"/>
              </a:lnSpc>
              <a:spcBef>
                <a:spcPts val="1400"/>
              </a:spcBef>
            </a:pPr>
            <a:r>
              <a:rPr lang="en-US" sz="1400" dirty="0">
                <a:solidFill>
                  <a:schemeClr val="accent3">
                    <a:lumMod val="25000"/>
                  </a:schemeClr>
                </a:solidFill>
                <a:latin typeface="Abadi"/>
              </a:rPr>
              <a:t>Displaying the average payload mass caried by booster version F9 v1.1</a:t>
            </a:r>
          </a:p>
          <a:p>
            <a:pPr lvl="1">
              <a:lnSpc>
                <a:spcPct val="100000"/>
              </a:lnSpc>
              <a:spcBef>
                <a:spcPts val="1400"/>
              </a:spcBef>
            </a:pPr>
            <a:r>
              <a:rPr lang="en-US" sz="1400" dirty="0">
                <a:solidFill>
                  <a:schemeClr val="accent3">
                    <a:lumMod val="25000"/>
                  </a:schemeClr>
                </a:solidFill>
                <a:latin typeface="Abadi"/>
              </a:rPr>
              <a:t>Listing the date of the first successful landing on the ground pad</a:t>
            </a:r>
          </a:p>
          <a:p>
            <a:pPr lvl="1">
              <a:lnSpc>
                <a:spcPct val="100000"/>
              </a:lnSpc>
              <a:spcBef>
                <a:spcPts val="1400"/>
              </a:spcBef>
            </a:pPr>
            <a:r>
              <a:rPr lang="en-US" sz="1400" dirty="0">
                <a:solidFill>
                  <a:schemeClr val="accent3">
                    <a:lumMod val="25000"/>
                  </a:schemeClr>
                </a:solidFill>
                <a:latin typeface="Abadi"/>
              </a:rPr>
              <a:t>Listing the names of the boosters which have success in drone ship and have a payload mass between 4000 and 6000</a:t>
            </a:r>
          </a:p>
          <a:p>
            <a:pPr lvl="1">
              <a:lnSpc>
                <a:spcPct val="100000"/>
              </a:lnSpc>
              <a:spcBef>
                <a:spcPts val="1400"/>
              </a:spcBef>
            </a:pPr>
            <a:r>
              <a:rPr lang="en-US" sz="1400" dirty="0">
                <a:solidFill>
                  <a:schemeClr val="accent3">
                    <a:lumMod val="25000"/>
                  </a:schemeClr>
                </a:solidFill>
                <a:latin typeface="Abadi"/>
              </a:rPr>
              <a:t>Listing the total number of successful and failed mission outcomes</a:t>
            </a:r>
          </a:p>
          <a:p>
            <a:pPr lvl="1">
              <a:lnSpc>
                <a:spcPct val="100000"/>
              </a:lnSpc>
              <a:spcBef>
                <a:spcPts val="1400"/>
              </a:spcBef>
            </a:pPr>
            <a:r>
              <a:rPr lang="en-US" sz="1400" dirty="0">
                <a:solidFill>
                  <a:schemeClr val="accent3">
                    <a:lumMod val="25000"/>
                  </a:schemeClr>
                </a:solidFill>
                <a:latin typeface="Abadi"/>
              </a:rPr>
              <a:t>Listing the names of the booster versions which carried the maximum payload mass</a:t>
            </a:r>
          </a:p>
          <a:p>
            <a:pPr lvl="1">
              <a:lnSpc>
                <a:spcPct val="100000"/>
              </a:lnSpc>
              <a:spcBef>
                <a:spcPts val="1400"/>
              </a:spcBef>
            </a:pPr>
            <a:r>
              <a:rPr lang="en-US" sz="1400" dirty="0">
                <a:solidFill>
                  <a:schemeClr val="accent3">
                    <a:lumMod val="25000"/>
                  </a:schemeClr>
                </a:solidFill>
                <a:latin typeface="Abadi"/>
              </a:rPr>
              <a:t>Listing the failed landing outcomes in drone ship, the booster version used, and the launch site names in 2015</a:t>
            </a:r>
          </a:p>
          <a:p>
            <a:pPr lvl="1">
              <a:lnSpc>
                <a:spcPct val="100000"/>
              </a:lnSpc>
              <a:spcBef>
                <a:spcPts val="1400"/>
              </a:spcBef>
            </a:pPr>
            <a:r>
              <a:rPr lang="en-US" sz="1400" dirty="0" err="1">
                <a:solidFill>
                  <a:schemeClr val="accent3">
                    <a:lumMod val="25000"/>
                  </a:schemeClr>
                </a:solidFill>
                <a:latin typeface="Abadi"/>
              </a:rPr>
              <a:t>Raning</a:t>
            </a:r>
            <a:r>
              <a:rPr lang="en-US" sz="1400" dirty="0">
                <a:solidFill>
                  <a:schemeClr val="accent3">
                    <a:lumMod val="25000"/>
                  </a:schemeClr>
                </a:solidFill>
                <a:latin typeface="Abadi"/>
              </a:rPr>
              <a:t> the count of landing outcomes between the date of 6/4/2010 and 3/20/2017 from most recent to oldest</a:t>
            </a:r>
          </a:p>
          <a:p>
            <a:pPr lvl="1">
              <a:lnSpc>
                <a:spcPct val="100000"/>
              </a:lnSpc>
              <a:spcBef>
                <a:spcPts val="1400"/>
              </a:spcBef>
            </a:pPr>
            <a:endParaRPr lang="en-US" sz="14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F54114D5-6575-6A7C-D9B4-B4B03B6A8732}"/>
              </a:ext>
            </a:extLst>
          </p:cNvPr>
          <p:cNvSpPr txBox="1"/>
          <p:nvPr/>
        </p:nvSpPr>
        <p:spPr>
          <a:xfrm>
            <a:off x="6756400" y="510569"/>
            <a:ext cx="3025172" cy="369332"/>
          </a:xfrm>
          <a:prstGeom prst="rect">
            <a:avLst/>
          </a:prstGeom>
          <a:noFill/>
        </p:spPr>
        <p:txBody>
          <a:bodyPr wrap="square" rtlCol="0">
            <a:spAutoFit/>
          </a:bodyPr>
          <a:lstStyle/>
          <a:p>
            <a:r>
              <a:rPr lang="en-US" dirty="0"/>
              <a:t>Link to GitHub: </a:t>
            </a:r>
            <a:r>
              <a:rPr lang="en-US" dirty="0">
                <a:hlinkClick r:id="rId3"/>
              </a:rPr>
              <a:t>EDA with SQL</a:t>
            </a:r>
            <a:endParaRPr lang="en-US" dirty="0"/>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850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Markers of all launch sites:</a:t>
            </a:r>
          </a:p>
          <a:p>
            <a:pPr lvl="1">
              <a:lnSpc>
                <a:spcPct val="100000"/>
              </a:lnSpc>
              <a:spcBef>
                <a:spcPts val="1400"/>
              </a:spcBef>
            </a:pPr>
            <a:r>
              <a:rPr lang="en-US" dirty="0">
                <a:solidFill>
                  <a:schemeClr val="accent3">
                    <a:lumMod val="25000"/>
                  </a:schemeClr>
                </a:solidFill>
                <a:latin typeface="Abadi" panose="020B0604020104020204" pitchFamily="34" charset="0"/>
              </a:rPr>
              <a:t>The NASA Johnson Space Center is marked with a circle, pop-up label based on it’s exact latitudinal and longitudinal coordinates</a:t>
            </a:r>
          </a:p>
          <a:p>
            <a:pPr lvl="1">
              <a:lnSpc>
                <a:spcPct val="100000"/>
              </a:lnSpc>
              <a:spcBef>
                <a:spcPts val="1400"/>
              </a:spcBef>
            </a:pPr>
            <a:r>
              <a:rPr lang="en-US" dirty="0">
                <a:solidFill>
                  <a:schemeClr val="accent3">
                    <a:lumMod val="25000"/>
                  </a:schemeClr>
                </a:solidFill>
                <a:latin typeface="Abadi" panose="020B0604020104020204" pitchFamily="34" charset="0"/>
              </a:rPr>
              <a:t>All launch sites are marked with a circle, pop-up label based on their exact latitudinal and longitudinal coordinates</a:t>
            </a:r>
          </a:p>
          <a:p>
            <a:pPr>
              <a:lnSpc>
                <a:spcPct val="100000"/>
              </a:lnSpc>
              <a:spcBef>
                <a:spcPts val="1400"/>
              </a:spcBef>
            </a:pPr>
            <a:r>
              <a:rPr lang="en-US" dirty="0">
                <a:solidFill>
                  <a:schemeClr val="accent3">
                    <a:lumMod val="25000"/>
                  </a:schemeClr>
                </a:solidFill>
                <a:latin typeface="Abadi" panose="020B0604020104020204" pitchFamily="34" charset="0"/>
              </a:rPr>
              <a:t>Colored Markes of the launch outcomes for each site</a:t>
            </a:r>
          </a:p>
          <a:p>
            <a:pPr lvl="1">
              <a:lnSpc>
                <a:spcPct val="100000"/>
              </a:lnSpc>
              <a:spcBef>
                <a:spcPts val="1400"/>
              </a:spcBef>
            </a:pPr>
            <a:r>
              <a:rPr lang="en-US" dirty="0">
                <a:solidFill>
                  <a:schemeClr val="accent3">
                    <a:lumMod val="25000"/>
                  </a:schemeClr>
                </a:solidFill>
                <a:latin typeface="Abadi" panose="020B0604020104020204" pitchFamily="34" charset="0"/>
              </a:rPr>
              <a:t>Added colors to markers to indicate success (green) or failure (red) using Marker Cluster to identify which launch sites have the highest success rates</a:t>
            </a:r>
          </a:p>
          <a:p>
            <a:pPr>
              <a:lnSpc>
                <a:spcPct val="100000"/>
              </a:lnSpc>
              <a:spcBef>
                <a:spcPts val="1400"/>
              </a:spcBef>
            </a:pPr>
            <a:r>
              <a:rPr lang="en-US" dirty="0"/>
              <a:t>Approximate instances between sites</a:t>
            </a:r>
          </a:p>
          <a:p>
            <a:pPr lvl="1">
              <a:lnSpc>
                <a:spcPct val="100000"/>
              </a:lnSpc>
              <a:spcBef>
                <a:spcPts val="1400"/>
              </a:spcBef>
            </a:pPr>
            <a:r>
              <a:rPr lang="en-US" dirty="0"/>
              <a:t>Added colored lines to show distances between the launch sites and geographical indicators (coastline), transportation routes (railway, highway), and urban centers (the closest city) </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5396F43F-D979-834C-5351-DFF3FE94BF25}"/>
              </a:ext>
            </a:extLst>
          </p:cNvPr>
          <p:cNvSpPr txBox="1"/>
          <p:nvPr/>
        </p:nvSpPr>
        <p:spPr>
          <a:xfrm>
            <a:off x="8573786" y="262276"/>
            <a:ext cx="3025172" cy="646331"/>
          </a:xfrm>
          <a:prstGeom prst="rect">
            <a:avLst/>
          </a:prstGeom>
          <a:noFill/>
        </p:spPr>
        <p:txBody>
          <a:bodyPr wrap="square" rtlCol="0">
            <a:spAutoFit/>
          </a:bodyPr>
          <a:lstStyle/>
          <a:p>
            <a:r>
              <a:rPr lang="en-US" dirty="0"/>
              <a:t>Link to GitHub: </a:t>
            </a:r>
            <a:r>
              <a:rPr lang="en-US" dirty="0">
                <a:hlinkClick r:id="rId3"/>
              </a:rPr>
              <a:t>Interactive Visual Analytics with Folium</a:t>
            </a:r>
            <a:endParaRPr lang="en-US" dirty="0"/>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Launch Sites Drop-down List:</a:t>
            </a:r>
          </a:p>
          <a:p>
            <a:pPr lvl="1">
              <a:lnSpc>
                <a:spcPct val="100000"/>
              </a:lnSpc>
              <a:spcBef>
                <a:spcPts val="1400"/>
              </a:spcBef>
            </a:pPr>
            <a:r>
              <a:rPr lang="en-US" sz="1800" dirty="0">
                <a:solidFill>
                  <a:schemeClr val="accent3">
                    <a:lumMod val="25000"/>
                  </a:schemeClr>
                </a:solidFill>
                <a:latin typeface="Abadi" panose="020B0604020104020204" pitchFamily="34" charset="0"/>
              </a:rPr>
              <a:t>Added a drop-down list to enable launch site selection</a:t>
            </a:r>
          </a:p>
          <a:p>
            <a:pPr>
              <a:lnSpc>
                <a:spcPct val="100000"/>
              </a:lnSpc>
              <a:spcBef>
                <a:spcPts val="1400"/>
              </a:spcBef>
            </a:pPr>
            <a:r>
              <a:rPr lang="en-US" sz="2200" dirty="0">
                <a:solidFill>
                  <a:schemeClr val="accent3">
                    <a:lumMod val="25000"/>
                  </a:schemeClr>
                </a:solidFill>
                <a:latin typeface="Abadi" panose="020B0604020104020204" pitchFamily="34" charset="0"/>
              </a:rPr>
              <a:t>Pie Chart of Successful Launches:</a:t>
            </a:r>
          </a:p>
          <a:p>
            <a:pPr lvl="1">
              <a:lnSpc>
                <a:spcPct val="100000"/>
              </a:lnSpc>
              <a:spcBef>
                <a:spcPts val="1400"/>
              </a:spcBef>
            </a:pPr>
            <a:r>
              <a:rPr lang="en-US" sz="1800" dirty="0">
                <a:solidFill>
                  <a:schemeClr val="accent3">
                    <a:lumMod val="25000"/>
                  </a:schemeClr>
                </a:solidFill>
                <a:latin typeface="Abadi" panose="020B0604020104020204" pitchFamily="34" charset="0"/>
              </a:rPr>
              <a:t>Added a pie chart to show the total successful launches count for all sites and the Success vs. Failure counts for the site (if a specific Launch Site was selected)</a:t>
            </a:r>
          </a:p>
          <a:p>
            <a:pPr>
              <a:lnSpc>
                <a:spcPct val="100000"/>
              </a:lnSpc>
              <a:spcBef>
                <a:spcPts val="1400"/>
              </a:spcBef>
            </a:pPr>
            <a:r>
              <a:rPr lang="en-US" sz="2200" dirty="0">
                <a:solidFill>
                  <a:schemeClr val="accent3">
                    <a:lumMod val="25000"/>
                  </a:schemeClr>
                </a:solidFill>
                <a:latin typeface="Abadi" panose="020B0604020104020204" pitchFamily="34" charset="0"/>
              </a:rPr>
              <a:t>Slider of Payload Mass Range:</a:t>
            </a:r>
          </a:p>
          <a:p>
            <a:pPr lvl="1">
              <a:lnSpc>
                <a:spcPct val="100000"/>
              </a:lnSpc>
              <a:spcBef>
                <a:spcPts val="1400"/>
              </a:spcBef>
            </a:pPr>
            <a:r>
              <a:rPr lang="en-US" sz="1800" dirty="0">
                <a:solidFill>
                  <a:schemeClr val="accent3">
                    <a:lumMod val="25000"/>
                  </a:schemeClr>
                </a:solidFill>
                <a:latin typeface="Abadi" panose="020B0604020104020204" pitchFamily="34" charset="0"/>
              </a:rPr>
              <a:t>Added a slider to select Payload range</a:t>
            </a:r>
          </a:p>
          <a:p>
            <a:pPr>
              <a:lnSpc>
                <a:spcPct val="100000"/>
              </a:lnSpc>
              <a:spcBef>
                <a:spcPts val="1400"/>
              </a:spcBef>
            </a:pPr>
            <a:r>
              <a:rPr lang="en-US" sz="2200" dirty="0">
                <a:solidFill>
                  <a:schemeClr val="accent3">
                    <a:lumMod val="25000"/>
                  </a:schemeClr>
                </a:solidFill>
                <a:latin typeface="Abadi" panose="020B0604020104020204" pitchFamily="34" charset="0"/>
              </a:rPr>
              <a:t>Scatter Chart of Payload Mass vs. Success Rate for different Booster Versions:</a:t>
            </a:r>
          </a:p>
          <a:p>
            <a:pPr lvl="1"/>
            <a:r>
              <a:rPr lang="en-US" dirty="0"/>
              <a:t>Added a scatter chart to show the correlation between Payload and Launch Success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2A47654A-2558-3405-7EEF-82324CC6845B}"/>
              </a:ext>
            </a:extLst>
          </p:cNvPr>
          <p:cNvSpPr txBox="1"/>
          <p:nvPr/>
        </p:nvSpPr>
        <p:spPr>
          <a:xfrm>
            <a:off x="8473440" y="443842"/>
            <a:ext cx="3332480" cy="369332"/>
          </a:xfrm>
          <a:prstGeom prst="rect">
            <a:avLst/>
          </a:prstGeom>
          <a:noFill/>
        </p:spPr>
        <p:txBody>
          <a:bodyPr wrap="square" rtlCol="0">
            <a:spAutoFit/>
          </a:bodyPr>
          <a:lstStyle/>
          <a:p>
            <a:r>
              <a:rPr lang="en-US" dirty="0"/>
              <a:t>Link to GitHub: </a:t>
            </a:r>
            <a:r>
              <a:rPr lang="en-US" dirty="0">
                <a:hlinkClick r:id="rId3"/>
              </a:rPr>
              <a:t>SpaceX Dash App</a:t>
            </a:r>
            <a:endParaRPr lang="en-US" dirty="0"/>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C64F421E-5AC4-516E-F2CC-B6D0CD836F0F}"/>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82438874-B5B3-B460-401A-5D354F1C2C7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4" name="Title 1">
            <a:extLst>
              <a:ext uri="{FF2B5EF4-FFF2-40B4-BE49-F238E27FC236}">
                <a16:creationId xmlns:a16="http://schemas.microsoft.com/office/drawing/2014/main" id="{28B3B676-1BA5-D946-FD11-E461C7EA011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Box 1">
            <a:extLst>
              <a:ext uri="{FF2B5EF4-FFF2-40B4-BE49-F238E27FC236}">
                <a16:creationId xmlns:a16="http://schemas.microsoft.com/office/drawing/2014/main" id="{BDF7EFFE-2EA1-5AD8-B2E0-3432A4556EE4}"/>
              </a:ext>
            </a:extLst>
          </p:cNvPr>
          <p:cNvSpPr txBox="1"/>
          <p:nvPr/>
        </p:nvSpPr>
        <p:spPr>
          <a:xfrm>
            <a:off x="421640" y="1588700"/>
            <a:ext cx="1717040" cy="1477328"/>
          </a:xfrm>
          <a:prstGeom prst="rect">
            <a:avLst/>
          </a:prstGeom>
          <a:noFill/>
          <a:ln>
            <a:solidFill>
              <a:schemeClr val="tx1"/>
            </a:solidFill>
          </a:ln>
        </p:spPr>
        <p:txBody>
          <a:bodyPr wrap="square" rtlCol="0">
            <a:spAutoFit/>
          </a:bodyPr>
          <a:lstStyle/>
          <a:p>
            <a:r>
              <a:rPr lang="en-US" dirty="0"/>
              <a:t>Creating a NumPy array from the column “Class” in data</a:t>
            </a:r>
          </a:p>
        </p:txBody>
      </p:sp>
      <p:sp>
        <p:nvSpPr>
          <p:cNvPr id="7" name="TextBox 6">
            <a:extLst>
              <a:ext uri="{FF2B5EF4-FFF2-40B4-BE49-F238E27FC236}">
                <a16:creationId xmlns:a16="http://schemas.microsoft.com/office/drawing/2014/main" id="{84B7C0B0-1ECE-6DAF-8112-F50861104638}"/>
              </a:ext>
            </a:extLst>
          </p:cNvPr>
          <p:cNvSpPr txBox="1"/>
          <p:nvPr/>
        </p:nvSpPr>
        <p:spPr>
          <a:xfrm>
            <a:off x="3004852" y="1597235"/>
            <a:ext cx="2453640" cy="1477328"/>
          </a:xfrm>
          <a:prstGeom prst="rect">
            <a:avLst/>
          </a:prstGeom>
          <a:noFill/>
          <a:ln>
            <a:solidFill>
              <a:schemeClr val="tx1"/>
            </a:solidFill>
          </a:ln>
        </p:spPr>
        <p:txBody>
          <a:bodyPr wrap="square" rtlCol="0">
            <a:spAutoFit/>
          </a:bodyPr>
          <a:lstStyle/>
          <a:p>
            <a:r>
              <a:rPr lang="en-US" dirty="0"/>
              <a:t>Standardizing the data with “</a:t>
            </a:r>
            <a:r>
              <a:rPr lang="en-US" dirty="0" err="1"/>
              <a:t>StandardScaler</a:t>
            </a:r>
            <a:r>
              <a:rPr lang="en-US" dirty="0"/>
              <a:t>” then fitting and transforming it accordingly</a:t>
            </a:r>
          </a:p>
        </p:txBody>
      </p:sp>
      <p:sp>
        <p:nvSpPr>
          <p:cNvPr id="8" name="TextBox 7">
            <a:extLst>
              <a:ext uri="{FF2B5EF4-FFF2-40B4-BE49-F238E27FC236}">
                <a16:creationId xmlns:a16="http://schemas.microsoft.com/office/drawing/2014/main" id="{1BFB1C22-C930-791B-CF6D-320670ED8F4B}"/>
              </a:ext>
            </a:extLst>
          </p:cNvPr>
          <p:cNvSpPr txBox="1"/>
          <p:nvPr/>
        </p:nvSpPr>
        <p:spPr>
          <a:xfrm>
            <a:off x="6629432" y="1554421"/>
            <a:ext cx="2092992" cy="1477328"/>
          </a:xfrm>
          <a:prstGeom prst="rect">
            <a:avLst/>
          </a:prstGeom>
          <a:noFill/>
          <a:ln>
            <a:solidFill>
              <a:schemeClr val="tx1"/>
            </a:solidFill>
          </a:ln>
        </p:spPr>
        <p:txBody>
          <a:bodyPr wrap="square" rtlCol="0">
            <a:spAutoFit/>
          </a:bodyPr>
          <a:lstStyle/>
          <a:p>
            <a:r>
              <a:rPr lang="en-US" dirty="0"/>
              <a:t>Splitting the data into training and testing sets with “</a:t>
            </a:r>
            <a:r>
              <a:rPr lang="en-US" dirty="0" err="1"/>
              <a:t>train_test_split</a:t>
            </a:r>
            <a:r>
              <a:rPr lang="en-US" dirty="0"/>
              <a:t>” function</a:t>
            </a:r>
          </a:p>
        </p:txBody>
      </p:sp>
      <p:sp>
        <p:nvSpPr>
          <p:cNvPr id="9" name="TextBox 8">
            <a:extLst>
              <a:ext uri="{FF2B5EF4-FFF2-40B4-BE49-F238E27FC236}">
                <a16:creationId xmlns:a16="http://schemas.microsoft.com/office/drawing/2014/main" id="{2B78AFB4-B785-8BDF-B388-353E8801B84C}"/>
              </a:ext>
            </a:extLst>
          </p:cNvPr>
          <p:cNvSpPr txBox="1"/>
          <p:nvPr/>
        </p:nvSpPr>
        <p:spPr>
          <a:xfrm>
            <a:off x="9949244" y="1484823"/>
            <a:ext cx="1717040" cy="1754326"/>
          </a:xfrm>
          <a:prstGeom prst="rect">
            <a:avLst/>
          </a:prstGeom>
          <a:noFill/>
          <a:ln>
            <a:solidFill>
              <a:schemeClr val="tx1"/>
            </a:solidFill>
          </a:ln>
        </p:spPr>
        <p:txBody>
          <a:bodyPr wrap="square" rtlCol="0">
            <a:spAutoFit/>
          </a:bodyPr>
          <a:lstStyle/>
          <a:p>
            <a:r>
              <a:rPr lang="en-US" dirty="0"/>
              <a:t>Creating a </a:t>
            </a:r>
            <a:r>
              <a:rPr lang="en-US" dirty="0" err="1"/>
              <a:t>GridSearchCV</a:t>
            </a:r>
            <a:r>
              <a:rPr lang="en-US" dirty="0"/>
              <a:t> object with cv=10 to find the best parameters</a:t>
            </a:r>
          </a:p>
        </p:txBody>
      </p:sp>
      <p:sp>
        <p:nvSpPr>
          <p:cNvPr id="10" name="TextBox 9">
            <a:extLst>
              <a:ext uri="{FF2B5EF4-FFF2-40B4-BE49-F238E27FC236}">
                <a16:creationId xmlns:a16="http://schemas.microsoft.com/office/drawing/2014/main" id="{3CAE9AEC-F96C-3537-5B86-62E5C81DE7E2}"/>
              </a:ext>
            </a:extLst>
          </p:cNvPr>
          <p:cNvSpPr txBox="1"/>
          <p:nvPr/>
        </p:nvSpPr>
        <p:spPr>
          <a:xfrm>
            <a:off x="513080" y="4083963"/>
            <a:ext cx="1717040" cy="1754326"/>
          </a:xfrm>
          <a:prstGeom prst="rect">
            <a:avLst/>
          </a:prstGeom>
          <a:noFill/>
          <a:ln>
            <a:solidFill>
              <a:schemeClr val="tx1"/>
            </a:solidFill>
          </a:ln>
        </p:spPr>
        <p:txBody>
          <a:bodyPr wrap="square" rtlCol="0">
            <a:spAutoFit/>
          </a:bodyPr>
          <a:lstStyle/>
          <a:p>
            <a:r>
              <a:rPr lang="en-US" dirty="0"/>
              <a:t>Applying </a:t>
            </a:r>
            <a:r>
              <a:rPr lang="en-US" dirty="0" err="1"/>
              <a:t>GridSearchCV</a:t>
            </a:r>
            <a:r>
              <a:rPr lang="en-US" dirty="0"/>
              <a:t> on </a:t>
            </a:r>
            <a:r>
              <a:rPr lang="en-US" dirty="0" err="1"/>
              <a:t>LogReg</a:t>
            </a:r>
            <a:r>
              <a:rPr lang="en-US" dirty="0"/>
              <a:t>, SVM, </a:t>
            </a:r>
            <a:r>
              <a:rPr lang="en-US" dirty="0" err="1"/>
              <a:t>Decsion</a:t>
            </a:r>
            <a:r>
              <a:rPr lang="en-US" dirty="0"/>
              <a:t> Tree, and KNN models</a:t>
            </a:r>
          </a:p>
        </p:txBody>
      </p:sp>
      <p:sp>
        <p:nvSpPr>
          <p:cNvPr id="11" name="TextBox 10">
            <a:extLst>
              <a:ext uri="{FF2B5EF4-FFF2-40B4-BE49-F238E27FC236}">
                <a16:creationId xmlns:a16="http://schemas.microsoft.com/office/drawing/2014/main" id="{31247CCC-6F1A-B033-9D1F-6ACB99E4A8BC}"/>
              </a:ext>
            </a:extLst>
          </p:cNvPr>
          <p:cNvSpPr txBox="1"/>
          <p:nvPr/>
        </p:nvSpPr>
        <p:spPr>
          <a:xfrm>
            <a:off x="6234430" y="4273608"/>
            <a:ext cx="1799622" cy="923330"/>
          </a:xfrm>
          <a:prstGeom prst="rect">
            <a:avLst/>
          </a:prstGeom>
          <a:noFill/>
          <a:ln>
            <a:solidFill>
              <a:schemeClr val="tx1"/>
            </a:solidFill>
          </a:ln>
        </p:spPr>
        <p:txBody>
          <a:bodyPr wrap="square" rtlCol="0">
            <a:spAutoFit/>
          </a:bodyPr>
          <a:lstStyle/>
          <a:p>
            <a:r>
              <a:rPr lang="en-US" dirty="0"/>
              <a:t>Examining the confusion matrix for all models</a:t>
            </a:r>
          </a:p>
        </p:txBody>
      </p:sp>
      <p:sp>
        <p:nvSpPr>
          <p:cNvPr id="12" name="TextBox 11">
            <a:extLst>
              <a:ext uri="{FF2B5EF4-FFF2-40B4-BE49-F238E27FC236}">
                <a16:creationId xmlns:a16="http://schemas.microsoft.com/office/drawing/2014/main" id="{A8C28F97-9683-45CD-1316-B32190A313D9}"/>
              </a:ext>
            </a:extLst>
          </p:cNvPr>
          <p:cNvSpPr txBox="1"/>
          <p:nvPr/>
        </p:nvSpPr>
        <p:spPr>
          <a:xfrm>
            <a:off x="9456452" y="4043193"/>
            <a:ext cx="1899920" cy="1754326"/>
          </a:xfrm>
          <a:prstGeom prst="rect">
            <a:avLst/>
          </a:prstGeom>
          <a:noFill/>
          <a:ln>
            <a:solidFill>
              <a:schemeClr val="tx1"/>
            </a:solidFill>
          </a:ln>
        </p:spPr>
        <p:txBody>
          <a:bodyPr wrap="square" rtlCol="0">
            <a:spAutoFit/>
          </a:bodyPr>
          <a:lstStyle/>
          <a:p>
            <a:r>
              <a:rPr lang="en-US" dirty="0"/>
              <a:t>Finding the method performs best by examining the </a:t>
            </a:r>
            <a:r>
              <a:rPr lang="en-US" dirty="0" err="1"/>
              <a:t>Jaccard_score</a:t>
            </a:r>
            <a:r>
              <a:rPr lang="en-US" dirty="0"/>
              <a:t> and F1_score metrics</a:t>
            </a:r>
          </a:p>
        </p:txBody>
      </p:sp>
      <p:cxnSp>
        <p:nvCxnSpPr>
          <p:cNvPr id="14" name="Straight Arrow Connector 13">
            <a:extLst>
              <a:ext uri="{FF2B5EF4-FFF2-40B4-BE49-F238E27FC236}">
                <a16:creationId xmlns:a16="http://schemas.microsoft.com/office/drawing/2014/main" id="{7433C72F-2E02-5F63-D6FF-2D2B75F7E1C9}"/>
              </a:ext>
            </a:extLst>
          </p:cNvPr>
          <p:cNvCxnSpPr>
            <a:cxnSpLocks/>
            <a:stCxn id="2" idx="3"/>
            <a:endCxn id="7" idx="1"/>
          </p:cNvCxnSpPr>
          <p:nvPr/>
        </p:nvCxnSpPr>
        <p:spPr>
          <a:xfrm>
            <a:off x="2138680" y="2327364"/>
            <a:ext cx="866172" cy="8535"/>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a:extLst>
              <a:ext uri="{FF2B5EF4-FFF2-40B4-BE49-F238E27FC236}">
                <a16:creationId xmlns:a16="http://schemas.microsoft.com/office/drawing/2014/main" id="{DA7CF36D-252E-661B-17F6-8BB268A86731}"/>
              </a:ext>
            </a:extLst>
          </p:cNvPr>
          <p:cNvCxnSpPr>
            <a:cxnSpLocks/>
            <a:stCxn id="7" idx="3"/>
          </p:cNvCxnSpPr>
          <p:nvPr/>
        </p:nvCxnSpPr>
        <p:spPr>
          <a:xfrm>
            <a:off x="5458492" y="2335899"/>
            <a:ext cx="1221708" cy="24984"/>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a:extLst>
              <a:ext uri="{FF2B5EF4-FFF2-40B4-BE49-F238E27FC236}">
                <a16:creationId xmlns:a16="http://schemas.microsoft.com/office/drawing/2014/main" id="{45FEE2C1-730C-CD32-7AC6-B56950510702}"/>
              </a:ext>
            </a:extLst>
          </p:cNvPr>
          <p:cNvCxnSpPr>
            <a:cxnSpLocks/>
          </p:cNvCxnSpPr>
          <p:nvPr/>
        </p:nvCxnSpPr>
        <p:spPr>
          <a:xfrm flipV="1">
            <a:off x="8714772" y="2293085"/>
            <a:ext cx="1173480" cy="2"/>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19" name="Straight Arrow Connector 18">
            <a:extLst>
              <a:ext uri="{FF2B5EF4-FFF2-40B4-BE49-F238E27FC236}">
                <a16:creationId xmlns:a16="http://schemas.microsoft.com/office/drawing/2014/main" id="{6D136146-53F3-BC0E-A79E-C07ABE7B9ED6}"/>
              </a:ext>
            </a:extLst>
          </p:cNvPr>
          <p:cNvCxnSpPr>
            <a:cxnSpLocks/>
          </p:cNvCxnSpPr>
          <p:nvPr/>
        </p:nvCxnSpPr>
        <p:spPr>
          <a:xfrm>
            <a:off x="2230120" y="4676063"/>
            <a:ext cx="79756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21" name="Straight Arrow Connector 20">
            <a:extLst>
              <a:ext uri="{FF2B5EF4-FFF2-40B4-BE49-F238E27FC236}">
                <a16:creationId xmlns:a16="http://schemas.microsoft.com/office/drawing/2014/main" id="{53CF16DA-4746-FA6D-33C5-059036EB0A86}"/>
              </a:ext>
            </a:extLst>
          </p:cNvPr>
          <p:cNvCxnSpPr>
            <a:cxnSpLocks/>
          </p:cNvCxnSpPr>
          <p:nvPr/>
        </p:nvCxnSpPr>
        <p:spPr>
          <a:xfrm>
            <a:off x="8034052" y="4709006"/>
            <a:ext cx="142240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24" name="Connector: Elbow 23">
            <a:extLst>
              <a:ext uri="{FF2B5EF4-FFF2-40B4-BE49-F238E27FC236}">
                <a16:creationId xmlns:a16="http://schemas.microsoft.com/office/drawing/2014/main" id="{26AF9A13-A8F5-5E7D-B7A3-7D7E3FEEC219}"/>
              </a:ext>
            </a:extLst>
          </p:cNvPr>
          <p:cNvCxnSpPr>
            <a:cxnSpLocks/>
            <a:stCxn id="9" idx="2"/>
            <a:endCxn id="10" idx="0"/>
          </p:cNvCxnSpPr>
          <p:nvPr/>
        </p:nvCxnSpPr>
        <p:spPr>
          <a:xfrm rot="5400000">
            <a:off x="5667275" y="-1056526"/>
            <a:ext cx="844814" cy="9436164"/>
          </a:xfrm>
          <a:prstGeom prst="bentConnector3">
            <a:avLst>
              <a:gd name="adj1" fmla="val 50000"/>
            </a:avLst>
          </a:prstGeom>
          <a:ln w="38100">
            <a:tailEnd type="triangle"/>
          </a:ln>
        </p:spPr>
        <p:style>
          <a:lnRef idx="3">
            <a:schemeClr val="dk1"/>
          </a:lnRef>
          <a:fillRef idx="0">
            <a:schemeClr val="dk1"/>
          </a:fillRef>
          <a:effectRef idx="2">
            <a:schemeClr val="dk1"/>
          </a:effectRef>
          <a:fontRef idx="minor">
            <a:schemeClr val="tx1"/>
          </a:fontRef>
        </p:style>
      </p:cxnSp>
      <p:sp>
        <p:nvSpPr>
          <p:cNvPr id="26" name="TextBox 25">
            <a:extLst>
              <a:ext uri="{FF2B5EF4-FFF2-40B4-BE49-F238E27FC236}">
                <a16:creationId xmlns:a16="http://schemas.microsoft.com/office/drawing/2014/main" id="{8DFD0FDE-1A29-14AF-2B2F-34BD09A45157}"/>
              </a:ext>
            </a:extLst>
          </p:cNvPr>
          <p:cNvSpPr txBox="1"/>
          <p:nvPr/>
        </p:nvSpPr>
        <p:spPr>
          <a:xfrm>
            <a:off x="3708400" y="5756748"/>
            <a:ext cx="4470400" cy="369332"/>
          </a:xfrm>
          <a:prstGeom prst="rect">
            <a:avLst/>
          </a:prstGeom>
          <a:noFill/>
        </p:spPr>
        <p:txBody>
          <a:bodyPr wrap="square" rtlCol="0">
            <a:spAutoFit/>
          </a:bodyPr>
          <a:lstStyle/>
          <a:p>
            <a:r>
              <a:rPr lang="en-US" dirty="0"/>
              <a:t>Link to GitHub: </a:t>
            </a:r>
            <a:r>
              <a:rPr lang="en-US" dirty="0">
                <a:hlinkClick r:id="rId3"/>
              </a:rPr>
              <a:t>Machine Learning Prediction</a:t>
            </a:r>
            <a:endParaRPr lang="en-US" dirty="0"/>
          </a:p>
        </p:txBody>
      </p:sp>
      <p:sp>
        <p:nvSpPr>
          <p:cNvPr id="49" name="TextBox 48">
            <a:extLst>
              <a:ext uri="{FF2B5EF4-FFF2-40B4-BE49-F238E27FC236}">
                <a16:creationId xmlns:a16="http://schemas.microsoft.com/office/drawing/2014/main" id="{15102376-96B9-DE0A-5D71-5D9E34BE8B02}"/>
              </a:ext>
            </a:extLst>
          </p:cNvPr>
          <p:cNvSpPr txBox="1"/>
          <p:nvPr/>
        </p:nvSpPr>
        <p:spPr>
          <a:xfrm>
            <a:off x="3027680" y="4079866"/>
            <a:ext cx="1910080" cy="1477328"/>
          </a:xfrm>
          <a:prstGeom prst="rect">
            <a:avLst/>
          </a:prstGeom>
          <a:noFill/>
          <a:ln>
            <a:solidFill>
              <a:schemeClr val="tx1"/>
            </a:solidFill>
          </a:ln>
        </p:spPr>
        <p:txBody>
          <a:bodyPr wrap="square" rtlCol="0">
            <a:spAutoFit/>
          </a:bodyPr>
          <a:lstStyle/>
          <a:p>
            <a:r>
              <a:rPr lang="en-US" dirty="0"/>
              <a:t>Calculating the accuracy on the test data using the method .score() for all models</a:t>
            </a:r>
          </a:p>
        </p:txBody>
      </p:sp>
      <p:cxnSp>
        <p:nvCxnSpPr>
          <p:cNvPr id="53" name="Straight Arrow Connector 52">
            <a:extLst>
              <a:ext uri="{FF2B5EF4-FFF2-40B4-BE49-F238E27FC236}">
                <a16:creationId xmlns:a16="http://schemas.microsoft.com/office/drawing/2014/main" id="{64A0843F-EF4D-10EC-58A2-A7945E526125}"/>
              </a:ext>
            </a:extLst>
          </p:cNvPr>
          <p:cNvCxnSpPr>
            <a:cxnSpLocks/>
          </p:cNvCxnSpPr>
          <p:nvPr/>
        </p:nvCxnSpPr>
        <p:spPr>
          <a:xfrm>
            <a:off x="4965700" y="4709006"/>
            <a:ext cx="126873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5803059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24000"/>
            <a:ext cx="10227257" cy="2367280"/>
          </a:xfrm>
          <a:prstGeom prst="rect">
            <a:avLst/>
          </a:prstGeom>
        </p:spPr>
        <p:txBody>
          <a:bodyPr lIns="91440" tIns="45720" rIns="91440" bIns="45720" numCol="2"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Using Folium to build an interactive map</a:t>
            </a:r>
          </a:p>
          <a:p>
            <a:pPr lvl="1">
              <a:lnSpc>
                <a:spcPct val="100000"/>
              </a:lnSpc>
              <a:spcBef>
                <a:spcPts val="1400"/>
              </a:spcBef>
            </a:pPr>
            <a:r>
              <a:rPr lang="en-US" sz="1800" dirty="0">
                <a:solidFill>
                  <a:schemeClr val="accent3">
                    <a:lumMod val="25000"/>
                  </a:schemeClr>
                </a:solidFill>
                <a:latin typeface="Abadi" panose="020B0604020104020204" pitchFamily="34" charset="0"/>
              </a:rPr>
              <a:t>Using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 to build a Dashboard</a:t>
            </a:r>
          </a:p>
          <a:p>
            <a:pPr lvl="1">
              <a:lnSpc>
                <a:spcPct val="100000"/>
              </a:lnSpc>
              <a:spcBef>
                <a:spcPts val="1400"/>
              </a:spcBef>
            </a:pPr>
            <a:r>
              <a:rPr lang="en-US" sz="1800" dirty="0">
                <a:solidFill>
                  <a:schemeClr val="accent3">
                    <a:lumMod val="25000"/>
                  </a:schemeClr>
                </a:solidFill>
                <a:latin typeface="Abadi" panose="020B0604020104020204" pitchFamily="34" charset="0"/>
              </a:rPr>
              <a:t>Predicitve Analysis (with Classification)</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Content Placeholder 2">
            <a:extLst>
              <a:ext uri="{FF2B5EF4-FFF2-40B4-BE49-F238E27FC236}">
                <a16:creationId xmlns:a16="http://schemas.microsoft.com/office/drawing/2014/main" id="{5607CA72-3FFC-36A0-E9D1-8A8C80C80B62}"/>
              </a:ext>
            </a:extLst>
          </p:cNvPr>
          <p:cNvSpPr txBox="1">
            <a:spLocks/>
          </p:cNvSpPr>
          <p:nvPr/>
        </p:nvSpPr>
        <p:spPr>
          <a:xfrm>
            <a:off x="982371" y="3891280"/>
            <a:ext cx="10227257" cy="2265680"/>
          </a:xfrm>
          <a:prstGeom prst="rect">
            <a:avLst/>
          </a:prstGeom>
        </p:spPr>
        <p:txBody>
          <a:bodyPr lIns="91440" tIns="45720" rIns="91440" bIns="45720" numCol="2"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Results of Exploratory Data Analysis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Demo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results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84960"/>
            <a:ext cx="9404503" cy="4328160"/>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SpaceX is the dominant company in space travel as the era of commercial space travel takes flight. With a mission of making space travel accessible and affordable, the company advertises its </a:t>
            </a:r>
            <a:r>
              <a:rPr lang="en-US" sz="1800" i="1" dirty="0">
                <a:solidFill>
                  <a:schemeClr val="accent3">
                    <a:lumMod val="25000"/>
                  </a:schemeClr>
                </a:solidFill>
                <a:latin typeface="Abadi" panose="020B0604020104020204" pitchFamily="34" charset="0"/>
              </a:rPr>
              <a:t>Falcon 9</a:t>
            </a:r>
            <a:r>
              <a:rPr lang="en-US" sz="1800" dirty="0">
                <a:solidFill>
                  <a:schemeClr val="accent3">
                    <a:lumMod val="25000"/>
                  </a:schemeClr>
                </a:solidFill>
                <a:latin typeface="Abadi" panose="020B0604020104020204" pitchFamily="34" charset="0"/>
              </a:rPr>
              <a:t> rocket launches on its websites which cost an average of $62 million which is almost one tenth of what their competitors are offering. This reduction in total cost is primarily due to the reusing of the first stage of the rocket and therefore the total cost of the launch can be deduced based on knowing whether the first stage landed without issue. Using public information and data combined with machine learning models, this project will predict the if SpaceX will reuse the first stage of their rocket</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How do the following variables effect the success of the first stage of the rocket landing:</a:t>
            </a:r>
          </a:p>
          <a:p>
            <a:pPr lvl="2">
              <a:spcBef>
                <a:spcPts val="1400"/>
              </a:spcBef>
            </a:pPr>
            <a:r>
              <a:rPr lang="en-US" sz="1400" dirty="0">
                <a:solidFill>
                  <a:schemeClr val="accent3">
                    <a:lumMod val="25000"/>
                  </a:schemeClr>
                </a:solidFill>
                <a:latin typeface="Abadi" panose="020B0604020104020204" pitchFamily="34" charset="0"/>
              </a:rPr>
              <a:t>Payload mass</a:t>
            </a:r>
          </a:p>
          <a:p>
            <a:pPr lvl="2">
              <a:spcBef>
                <a:spcPts val="1400"/>
              </a:spcBef>
            </a:pPr>
            <a:r>
              <a:rPr lang="en-US" sz="1400" dirty="0">
                <a:solidFill>
                  <a:schemeClr val="accent3">
                    <a:lumMod val="25000"/>
                  </a:schemeClr>
                </a:solidFill>
                <a:latin typeface="Abadi" panose="020B0604020104020204" pitchFamily="34" charset="0"/>
              </a:rPr>
              <a:t>Launch site location</a:t>
            </a:r>
          </a:p>
          <a:p>
            <a:pPr lvl="2">
              <a:spcBef>
                <a:spcPts val="1400"/>
              </a:spcBef>
            </a:pPr>
            <a:r>
              <a:rPr lang="en-US" sz="1400" dirty="0">
                <a:solidFill>
                  <a:schemeClr val="accent3">
                    <a:lumMod val="25000"/>
                  </a:schemeClr>
                </a:solidFill>
                <a:latin typeface="Abadi" panose="020B0604020104020204" pitchFamily="34" charset="0"/>
              </a:rPr>
              <a:t>Number of flights</a:t>
            </a:r>
          </a:p>
          <a:p>
            <a:pPr lvl="2">
              <a:spcBef>
                <a:spcPts val="1400"/>
              </a:spcBef>
            </a:pPr>
            <a:r>
              <a:rPr lang="en-US" sz="1400" dirty="0">
                <a:solidFill>
                  <a:schemeClr val="accent3">
                    <a:lumMod val="25000"/>
                  </a:schemeClr>
                </a:solidFill>
                <a:latin typeface="Abadi" panose="020B0604020104020204" pitchFamily="34" charset="0"/>
              </a:rPr>
              <a:t> Orbits of Earth</a:t>
            </a:r>
          </a:p>
          <a:p>
            <a:pPr lvl="1">
              <a:spcBef>
                <a:spcPts val="1400"/>
              </a:spcBef>
            </a:pPr>
            <a:r>
              <a:rPr lang="en-US" sz="1800" dirty="0">
                <a:solidFill>
                  <a:schemeClr val="accent3">
                    <a:lumMod val="25000"/>
                  </a:schemeClr>
                </a:solidFill>
                <a:latin typeface="Abadi" panose="020B0604020104020204" pitchFamily="34" charset="0"/>
              </a:rPr>
              <a:t>Does the rate of the first stage landing successfully increase over time?</a:t>
            </a:r>
          </a:p>
          <a:p>
            <a:pPr lvl="1">
              <a:spcBef>
                <a:spcPts val="1400"/>
              </a:spcBef>
            </a:pPr>
            <a:r>
              <a:rPr lang="en-US" sz="1800" dirty="0">
                <a:solidFill>
                  <a:schemeClr val="accent3">
                    <a:lumMod val="25000"/>
                  </a:schemeClr>
                </a:solidFill>
                <a:latin typeface="Abadi" panose="020B0604020104020204" pitchFamily="34" charset="0"/>
              </a:rPr>
              <a:t>What is the best algorithm that can be used for binary classification for this project?</a:t>
            </a:r>
          </a:p>
          <a:p>
            <a:pPr lvl="1">
              <a:spcBef>
                <a:spcPts val="1400"/>
              </a:spcBef>
            </a:pP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59840"/>
            <a:ext cx="10913989" cy="5421085"/>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800" dirty="0">
                <a:solidFill>
                  <a:srgbClr val="0B49CB"/>
                </a:solidFill>
                <a:latin typeface="Abadi"/>
              </a:rPr>
              <a:t>Executive Summary</a:t>
            </a:r>
          </a:p>
          <a:p>
            <a:pPr>
              <a:lnSpc>
                <a:spcPct val="120000"/>
              </a:lnSpc>
              <a:spcBef>
                <a:spcPts val="1400"/>
              </a:spcBef>
            </a:pPr>
            <a:r>
              <a:rPr lang="en-US" sz="1800" dirty="0">
                <a:solidFill>
                  <a:schemeClr val="accent3">
                    <a:lumMod val="25000"/>
                  </a:schemeClr>
                </a:solidFill>
                <a:latin typeface="Abadi"/>
              </a:rPr>
              <a:t>Data collection methodology:</a:t>
            </a:r>
          </a:p>
          <a:p>
            <a:pPr lvl="1">
              <a:lnSpc>
                <a:spcPct val="120000"/>
              </a:lnSpc>
              <a:spcBef>
                <a:spcPts val="1400"/>
              </a:spcBef>
            </a:pPr>
            <a:r>
              <a:rPr lang="en-US" sz="1400" dirty="0">
                <a:solidFill>
                  <a:schemeClr val="bg2">
                    <a:lumMod val="50000"/>
                  </a:schemeClr>
                </a:solidFill>
                <a:latin typeface="Abadi"/>
              </a:rPr>
              <a:t>Using SpaceX Rest API</a:t>
            </a:r>
          </a:p>
          <a:p>
            <a:pPr lvl="1">
              <a:lnSpc>
                <a:spcPct val="120000"/>
              </a:lnSpc>
              <a:spcBef>
                <a:spcPts val="1400"/>
              </a:spcBef>
            </a:pPr>
            <a:r>
              <a:rPr lang="en-US" sz="1400" dirty="0">
                <a:solidFill>
                  <a:schemeClr val="bg2">
                    <a:lumMod val="50000"/>
                  </a:schemeClr>
                </a:solidFill>
                <a:latin typeface="Abadi"/>
              </a:rPr>
              <a:t>Using Web Scrapping from Wikipedia</a:t>
            </a:r>
          </a:p>
          <a:p>
            <a:pPr>
              <a:lnSpc>
                <a:spcPct val="120000"/>
              </a:lnSpc>
              <a:spcBef>
                <a:spcPts val="1400"/>
              </a:spcBef>
            </a:pPr>
            <a:r>
              <a:rPr lang="en-US" sz="1800" dirty="0">
                <a:solidFill>
                  <a:schemeClr val="accent3">
                    <a:lumMod val="25000"/>
                  </a:schemeClr>
                </a:solidFill>
                <a:latin typeface="Abadi"/>
              </a:rPr>
              <a:t>Perform data wrangling</a:t>
            </a:r>
          </a:p>
          <a:p>
            <a:pPr lvl="1">
              <a:lnSpc>
                <a:spcPct val="120000"/>
              </a:lnSpc>
              <a:spcBef>
                <a:spcPts val="1400"/>
              </a:spcBef>
            </a:pPr>
            <a:r>
              <a:rPr lang="en-US" sz="1400" dirty="0">
                <a:solidFill>
                  <a:schemeClr val="bg2">
                    <a:lumMod val="50000"/>
                  </a:schemeClr>
                </a:solidFill>
                <a:latin typeface="Abadi"/>
              </a:rPr>
              <a:t>Filtering the data</a:t>
            </a:r>
          </a:p>
          <a:p>
            <a:pPr lvl="1">
              <a:lnSpc>
                <a:spcPct val="120000"/>
              </a:lnSpc>
              <a:spcBef>
                <a:spcPts val="1400"/>
              </a:spcBef>
            </a:pPr>
            <a:r>
              <a:rPr lang="en-US" sz="1400" dirty="0">
                <a:solidFill>
                  <a:schemeClr val="bg2">
                    <a:lumMod val="50000"/>
                  </a:schemeClr>
                </a:solidFill>
                <a:latin typeface="Abadi"/>
              </a:rPr>
              <a:t>Dealing with missing variable values</a:t>
            </a:r>
          </a:p>
          <a:p>
            <a:pPr lvl="1">
              <a:lnSpc>
                <a:spcPct val="120000"/>
              </a:lnSpc>
              <a:spcBef>
                <a:spcPts val="1400"/>
              </a:spcBef>
            </a:pPr>
            <a:r>
              <a:rPr lang="en-US" sz="1400" dirty="0">
                <a:solidFill>
                  <a:schemeClr val="bg2">
                    <a:lumMod val="50000"/>
                  </a:schemeClr>
                </a:solidFill>
                <a:latin typeface="Abadi"/>
              </a:rPr>
              <a:t>Using One Hot Encoding to prep the data for binary classification</a:t>
            </a:r>
          </a:p>
          <a:p>
            <a:pPr>
              <a:lnSpc>
                <a:spcPct val="120000"/>
              </a:lnSpc>
              <a:spcBef>
                <a:spcPts val="1400"/>
              </a:spcBef>
            </a:pPr>
            <a:r>
              <a:rPr lang="en-US" sz="1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1800" dirty="0">
                <a:solidFill>
                  <a:schemeClr val="accent3">
                    <a:lumMod val="25000"/>
                  </a:schemeClr>
                </a:solidFill>
                <a:latin typeface="Abadi"/>
              </a:rPr>
              <a:t>Perform interactive visual analytics using Folium and </a:t>
            </a:r>
            <a:r>
              <a:rPr lang="en-US" sz="1800" dirty="0" err="1">
                <a:solidFill>
                  <a:schemeClr val="accent3">
                    <a:lumMod val="25000"/>
                  </a:schemeClr>
                </a:solidFill>
                <a:latin typeface="Abadi"/>
              </a:rPr>
              <a:t>Plotly</a:t>
            </a:r>
            <a:r>
              <a:rPr lang="en-US" sz="1800" dirty="0">
                <a:solidFill>
                  <a:schemeClr val="accent3">
                    <a:lumMod val="25000"/>
                  </a:schemeClr>
                </a:solidFill>
                <a:latin typeface="Abadi"/>
              </a:rPr>
              <a:t> Dash</a:t>
            </a:r>
          </a:p>
          <a:p>
            <a:pPr>
              <a:lnSpc>
                <a:spcPct val="120000"/>
              </a:lnSpc>
              <a:spcBef>
                <a:spcPts val="1400"/>
              </a:spcBef>
            </a:pPr>
            <a:r>
              <a:rPr lang="en-US" sz="1800" dirty="0">
                <a:solidFill>
                  <a:schemeClr val="accent3">
                    <a:lumMod val="25000"/>
                  </a:schemeClr>
                </a:solidFill>
                <a:latin typeface="Abadi"/>
              </a:rPr>
              <a:t>Perform predictive analysis using classification models</a:t>
            </a:r>
          </a:p>
          <a:p>
            <a:pPr lvl="1">
              <a:lnSpc>
                <a:spcPct val="120000"/>
              </a:lnSpc>
              <a:spcBef>
                <a:spcPts val="1400"/>
              </a:spcBef>
            </a:pPr>
            <a:r>
              <a:rPr lang="en-US" sz="1800" dirty="0">
                <a:solidFill>
                  <a:schemeClr val="accent3">
                    <a:lumMod val="25000"/>
                  </a:schemeClr>
                </a:solidFill>
                <a:latin typeface="Abadi"/>
              </a:rPr>
              <a:t>Building, tuning, and evaluating the classification models to optimize the results</a:t>
            </a:r>
          </a:p>
          <a:p>
            <a:pPr lvl="1">
              <a:lnSpc>
                <a:spcPct val="120000"/>
              </a:lnSpc>
              <a:spcBef>
                <a:spcPts val="1400"/>
              </a:spcBef>
            </a:pPr>
            <a:endParaRPr lang="en-US" sz="1600" dirty="0">
              <a:solidFill>
                <a:schemeClr val="bg2">
                  <a:lumMod val="50000"/>
                </a:schemeClr>
              </a:solidFill>
              <a:latin typeface="Abadi"/>
            </a:endParaRPr>
          </a:p>
          <a:p>
            <a:pPr marL="0" indent="0">
              <a:lnSpc>
                <a:spcPct val="120000"/>
              </a:lnSpc>
              <a:spcBef>
                <a:spcPts val="1400"/>
              </a:spcBef>
              <a:buNone/>
            </a:pPr>
            <a:endParaRPr lang="en-US" sz="1800" dirty="0">
              <a:solidFill>
                <a:schemeClr val="accent3">
                  <a:lumMod val="25000"/>
                </a:schemeClr>
              </a:solidFill>
              <a:latin typeface="Abadi"/>
            </a:endParaRPr>
          </a:p>
          <a:p>
            <a:pPr>
              <a:lnSpc>
                <a:spcPct val="100000"/>
              </a:lnSpc>
              <a:spcBef>
                <a:spcPts val="1400"/>
              </a:spcBef>
            </a:pPr>
            <a:endParaRPr lang="en-US" sz="400" dirty="0">
              <a:solidFill>
                <a:schemeClr val="accent3">
                  <a:lumMod val="25000"/>
                </a:schemeClr>
              </a:solidFill>
              <a:latin typeface="Abadi"/>
            </a:endParaRPr>
          </a:p>
          <a:p>
            <a:pPr>
              <a:lnSpc>
                <a:spcPct val="100000"/>
              </a:lnSpc>
              <a:spcBef>
                <a:spcPts val="1400"/>
              </a:spcBef>
            </a:pPr>
            <a:endParaRPr lang="en-US" sz="400" dirty="0">
              <a:solidFill>
                <a:schemeClr val="accent3">
                  <a:lumMod val="25000"/>
                </a:schemeClr>
              </a:solidFill>
              <a:latin typeface="Abadi"/>
            </a:endParaRPr>
          </a:p>
          <a:p>
            <a:pPr>
              <a:lnSpc>
                <a:spcPct val="100000"/>
              </a:lnSpc>
              <a:spcBef>
                <a:spcPts val="1400"/>
              </a:spcBef>
            </a:pPr>
            <a:endParaRPr lang="en-US" sz="400" dirty="0">
              <a:solidFill>
                <a:schemeClr val="accent3">
                  <a:lumMod val="25000"/>
                </a:schemeClr>
              </a:solidFill>
              <a:latin typeface="Abadi"/>
            </a:endParaRPr>
          </a:p>
          <a:p>
            <a:pPr>
              <a:lnSpc>
                <a:spcPct val="100000"/>
              </a:lnSpc>
              <a:spcBef>
                <a:spcPts val="1400"/>
              </a:spcBef>
            </a:pPr>
            <a:endParaRPr lang="en-US" sz="4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dirty="0">
                <a:solidFill>
                  <a:schemeClr val="accent3">
                    <a:lumMod val="25000"/>
                  </a:schemeClr>
                </a:solidFill>
                <a:latin typeface="Abadi" panose="020B0604020104020204" pitchFamily="34" charset="0"/>
              </a:rPr>
              <a:t>The data collection process combined the use of API request from SpaceX REST API and Web Scraping data from a table in SpaceX’s Wikipedia page</a:t>
            </a:r>
            <a:r>
              <a:rPr lang="en-US" sz="2400" dirty="0">
                <a:solidFill>
                  <a:schemeClr val="accent3">
                    <a:lumMod val="25000"/>
                  </a:schemeClr>
                </a:solidFill>
                <a:latin typeface="Abadi" panose="020B0604020104020204" pitchFamily="34" charset="0"/>
              </a:rPr>
              <a:t> </a:t>
            </a:r>
          </a:p>
          <a:p>
            <a:pPr lvl="1">
              <a:lnSpc>
                <a:spcPct val="100000"/>
              </a:lnSpc>
              <a:spcBef>
                <a:spcPts val="1400"/>
              </a:spcBef>
            </a:pPr>
            <a:r>
              <a:rPr lang="en-US" dirty="0">
                <a:solidFill>
                  <a:schemeClr val="accent3">
                    <a:lumMod val="25000"/>
                  </a:schemeClr>
                </a:solidFill>
                <a:latin typeface="Abadi" panose="020B0604020104020204" pitchFamily="34" charset="0"/>
              </a:rPr>
              <a:t>The following data columns were obtained by using SpaceX </a:t>
            </a:r>
            <a:r>
              <a:rPr lang="en-US" dirty="0" err="1">
                <a:solidFill>
                  <a:schemeClr val="accent3">
                    <a:lumMod val="25000"/>
                  </a:schemeClr>
                </a:solidFill>
                <a:latin typeface="Abadi" panose="020B0604020104020204" pitchFamily="34" charset="0"/>
              </a:rPr>
              <a:t>RestAPI</a:t>
            </a:r>
            <a:r>
              <a:rPr lang="en-US" dirty="0">
                <a:solidFill>
                  <a:schemeClr val="accent3">
                    <a:lumMod val="25000"/>
                  </a:schemeClr>
                </a:solidFill>
                <a:latin typeface="Abadi" panose="020B0604020104020204" pitchFamily="34" charset="0"/>
              </a:rPr>
              <a:t>:</a:t>
            </a:r>
          </a:p>
          <a:p>
            <a:pPr lvl="2">
              <a:lnSpc>
                <a:spcPct val="100000"/>
              </a:lnSpc>
              <a:spcBef>
                <a:spcPts val="1400"/>
              </a:spcBef>
            </a:pPr>
            <a:r>
              <a:rPr lang="en-US" sz="1800" dirty="0" err="1">
                <a:solidFill>
                  <a:schemeClr val="accent3">
                    <a:lumMod val="25000"/>
                  </a:schemeClr>
                </a:solidFill>
                <a:latin typeface="Abadi" panose="020B0604020104020204" pitchFamily="34" charset="0"/>
              </a:rPr>
              <a:t>FlightNumber</a:t>
            </a:r>
            <a:r>
              <a:rPr lang="en-US" sz="1800" dirty="0">
                <a:solidFill>
                  <a:schemeClr val="accent3">
                    <a:lumMod val="25000"/>
                  </a:schemeClr>
                </a:solidFill>
                <a:latin typeface="Abadi" panose="020B0604020104020204" pitchFamily="34" charset="0"/>
              </a:rPr>
              <a:t>, Date, </a:t>
            </a:r>
            <a:r>
              <a:rPr lang="en-US" sz="1800" dirty="0" err="1">
                <a:solidFill>
                  <a:schemeClr val="accent3">
                    <a:lumMod val="25000"/>
                  </a:schemeClr>
                </a:solidFill>
                <a:latin typeface="Abadi" panose="020B0604020104020204" pitchFamily="34" charset="0"/>
              </a:rPr>
              <a:t>BoosterVersion</a:t>
            </a:r>
            <a:r>
              <a:rPr lang="en-US" sz="1800" dirty="0">
                <a:solidFill>
                  <a:schemeClr val="accent3">
                    <a:lumMod val="25000"/>
                  </a:schemeClr>
                </a:solidFill>
                <a:latin typeface="Abadi" panose="020B0604020104020204" pitchFamily="34" charset="0"/>
              </a:rPr>
              <a:t>, </a:t>
            </a:r>
            <a:r>
              <a:rPr lang="en-US" sz="1800" dirty="0" err="1">
                <a:solidFill>
                  <a:schemeClr val="accent3">
                    <a:lumMod val="25000"/>
                  </a:schemeClr>
                </a:solidFill>
                <a:latin typeface="Abadi" panose="020B0604020104020204" pitchFamily="34" charset="0"/>
              </a:rPr>
              <a:t>PayloadMass</a:t>
            </a:r>
            <a:r>
              <a:rPr lang="en-US" sz="1800" dirty="0">
                <a:solidFill>
                  <a:schemeClr val="accent3">
                    <a:lumMod val="25000"/>
                  </a:schemeClr>
                </a:solidFill>
                <a:latin typeface="Abadi" panose="020B0604020104020204" pitchFamily="34" charset="0"/>
              </a:rPr>
              <a:t>, Orbit, Launch Site, Outcome, Flights, </a:t>
            </a:r>
            <a:r>
              <a:rPr lang="en-US" sz="1800" dirty="0" err="1">
                <a:solidFill>
                  <a:schemeClr val="accent3">
                    <a:lumMod val="25000"/>
                  </a:schemeClr>
                </a:solidFill>
                <a:latin typeface="Abadi" panose="020B0604020104020204" pitchFamily="34" charset="0"/>
              </a:rPr>
              <a:t>GridFins</a:t>
            </a:r>
            <a:r>
              <a:rPr lang="en-US" sz="1800" dirty="0">
                <a:solidFill>
                  <a:schemeClr val="accent3">
                    <a:lumMod val="25000"/>
                  </a:schemeClr>
                </a:solidFill>
                <a:latin typeface="Abadi" panose="020B0604020104020204" pitchFamily="34" charset="0"/>
              </a:rPr>
              <a:t>, Reused, Legs, </a:t>
            </a:r>
            <a:r>
              <a:rPr lang="en-US" sz="1800" dirty="0" err="1">
                <a:solidFill>
                  <a:schemeClr val="accent3">
                    <a:lumMod val="25000"/>
                  </a:schemeClr>
                </a:solidFill>
                <a:latin typeface="Abadi" panose="020B0604020104020204" pitchFamily="34" charset="0"/>
              </a:rPr>
              <a:t>LandingPad</a:t>
            </a:r>
            <a:r>
              <a:rPr lang="en-US" sz="1800" dirty="0">
                <a:solidFill>
                  <a:schemeClr val="accent3">
                    <a:lumMod val="25000"/>
                  </a:schemeClr>
                </a:solidFill>
                <a:latin typeface="Abadi" panose="020B0604020104020204" pitchFamily="34" charset="0"/>
              </a:rPr>
              <a:t>, Block, </a:t>
            </a:r>
            <a:r>
              <a:rPr lang="en-US" sz="1800" dirty="0" err="1">
                <a:solidFill>
                  <a:schemeClr val="accent3">
                    <a:lumMod val="25000"/>
                  </a:schemeClr>
                </a:solidFill>
                <a:latin typeface="Abadi" panose="020B0604020104020204" pitchFamily="34" charset="0"/>
              </a:rPr>
              <a:t>ReusedCount</a:t>
            </a:r>
            <a:r>
              <a:rPr lang="en-US" sz="1800" dirty="0">
                <a:solidFill>
                  <a:schemeClr val="accent3">
                    <a:lumMod val="25000"/>
                  </a:schemeClr>
                </a:solidFill>
                <a:latin typeface="Abadi" panose="020B0604020104020204" pitchFamily="34" charset="0"/>
              </a:rPr>
              <a:t>, Serial, Longitude, Latitude</a:t>
            </a:r>
          </a:p>
          <a:p>
            <a:pPr lvl="1">
              <a:lnSpc>
                <a:spcPct val="100000"/>
              </a:lnSpc>
              <a:spcBef>
                <a:spcPts val="1400"/>
              </a:spcBef>
            </a:pPr>
            <a:r>
              <a:rPr lang="en-US" dirty="0">
                <a:solidFill>
                  <a:schemeClr val="accent3">
                    <a:lumMod val="25000"/>
                  </a:schemeClr>
                </a:solidFill>
                <a:latin typeface="Abadi" panose="020B0604020104020204" pitchFamily="34" charset="0"/>
              </a:rPr>
              <a:t>The following data columns were obtained using Web Scraping:</a:t>
            </a:r>
          </a:p>
          <a:p>
            <a:pPr lvl="2">
              <a:lnSpc>
                <a:spcPct val="100000"/>
              </a:lnSpc>
              <a:spcBef>
                <a:spcPts val="1400"/>
              </a:spcBef>
            </a:pPr>
            <a:r>
              <a:rPr lang="en-US" sz="1800" dirty="0">
                <a:solidFill>
                  <a:schemeClr val="accent3">
                    <a:lumMod val="25000"/>
                  </a:schemeClr>
                </a:solidFill>
                <a:latin typeface="Abadi" panose="020B0604020104020204" pitchFamily="34" charset="0"/>
              </a:rPr>
              <a:t>Flight No., Launch site, Payload, </a:t>
            </a:r>
            <a:r>
              <a:rPr lang="en-US" sz="1800" dirty="0" err="1">
                <a:solidFill>
                  <a:schemeClr val="accent3">
                    <a:lumMod val="25000"/>
                  </a:schemeClr>
                </a:solidFill>
                <a:latin typeface="Abadi" panose="020B0604020104020204" pitchFamily="34" charset="0"/>
              </a:rPr>
              <a:t>PayloadMass</a:t>
            </a:r>
            <a:r>
              <a:rPr lang="en-US" sz="1800" dirty="0">
                <a:solidFill>
                  <a:schemeClr val="accent3">
                    <a:lumMod val="25000"/>
                  </a:schemeClr>
                </a:solidFill>
                <a:latin typeface="Abadi" panose="020B0604020104020204" pitchFamily="34" charset="0"/>
              </a:rPr>
              <a:t>, Orbit, Customer, Launch outcome, Version Booster, Booster landing, Date, Time</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TextBox 1">
            <a:extLst>
              <a:ext uri="{FF2B5EF4-FFF2-40B4-BE49-F238E27FC236}">
                <a16:creationId xmlns:a16="http://schemas.microsoft.com/office/drawing/2014/main" id="{71337133-5EE6-86C6-191A-070FE30C6773}"/>
              </a:ext>
            </a:extLst>
          </p:cNvPr>
          <p:cNvSpPr txBox="1"/>
          <p:nvPr/>
        </p:nvSpPr>
        <p:spPr>
          <a:xfrm>
            <a:off x="360680" y="1727200"/>
            <a:ext cx="1717040" cy="923330"/>
          </a:xfrm>
          <a:prstGeom prst="rect">
            <a:avLst/>
          </a:prstGeom>
          <a:noFill/>
          <a:ln>
            <a:solidFill>
              <a:schemeClr val="tx1"/>
            </a:solidFill>
          </a:ln>
        </p:spPr>
        <p:txBody>
          <a:bodyPr wrap="square" rtlCol="0">
            <a:spAutoFit/>
          </a:bodyPr>
          <a:lstStyle/>
          <a:p>
            <a:r>
              <a:rPr lang="en-US" dirty="0"/>
              <a:t>Request </a:t>
            </a:r>
            <a:r>
              <a:rPr lang="en-US" i="1" dirty="0"/>
              <a:t>Falcon 9</a:t>
            </a:r>
            <a:r>
              <a:rPr lang="en-US" dirty="0"/>
              <a:t> launch data from SpaceX API</a:t>
            </a:r>
          </a:p>
        </p:txBody>
      </p:sp>
      <p:sp>
        <p:nvSpPr>
          <p:cNvPr id="7" name="TextBox 6">
            <a:extLst>
              <a:ext uri="{FF2B5EF4-FFF2-40B4-BE49-F238E27FC236}">
                <a16:creationId xmlns:a16="http://schemas.microsoft.com/office/drawing/2014/main" id="{714712A3-D358-9667-27FC-DECE4258A688}"/>
              </a:ext>
            </a:extLst>
          </p:cNvPr>
          <p:cNvSpPr txBox="1"/>
          <p:nvPr/>
        </p:nvSpPr>
        <p:spPr>
          <a:xfrm>
            <a:off x="2829560" y="1588700"/>
            <a:ext cx="3098800" cy="1200329"/>
          </a:xfrm>
          <a:prstGeom prst="rect">
            <a:avLst/>
          </a:prstGeom>
          <a:noFill/>
          <a:ln>
            <a:solidFill>
              <a:schemeClr val="tx1"/>
            </a:solidFill>
          </a:ln>
        </p:spPr>
        <p:txBody>
          <a:bodyPr wrap="square" rtlCol="0">
            <a:spAutoFit/>
          </a:bodyPr>
          <a:lstStyle/>
          <a:p>
            <a:r>
              <a:rPr lang="en-US" dirty="0"/>
              <a:t>Decoding the response content using “.</a:t>
            </a:r>
            <a:r>
              <a:rPr lang="en-US" dirty="0" err="1"/>
              <a:t>json</a:t>
            </a:r>
            <a:r>
              <a:rPr lang="en-US" dirty="0"/>
              <a:t>()” function and turning it into a </a:t>
            </a:r>
            <a:r>
              <a:rPr lang="en-US" dirty="0" err="1"/>
              <a:t>datafram</a:t>
            </a:r>
            <a:r>
              <a:rPr lang="en-US" dirty="0"/>
              <a:t> using “.</a:t>
            </a:r>
            <a:r>
              <a:rPr lang="en-US" dirty="0" err="1"/>
              <a:t>json_normalize</a:t>
            </a:r>
            <a:r>
              <a:rPr lang="en-US" dirty="0"/>
              <a:t>()” function</a:t>
            </a:r>
          </a:p>
        </p:txBody>
      </p:sp>
      <p:sp>
        <p:nvSpPr>
          <p:cNvPr id="8" name="TextBox 7">
            <a:extLst>
              <a:ext uri="{FF2B5EF4-FFF2-40B4-BE49-F238E27FC236}">
                <a16:creationId xmlns:a16="http://schemas.microsoft.com/office/drawing/2014/main" id="{7554D033-14AB-CFC4-A364-F7A39B4BBE47}"/>
              </a:ext>
            </a:extLst>
          </p:cNvPr>
          <p:cNvSpPr txBox="1"/>
          <p:nvPr/>
        </p:nvSpPr>
        <p:spPr>
          <a:xfrm>
            <a:off x="6621780" y="1493212"/>
            <a:ext cx="2092992" cy="1754326"/>
          </a:xfrm>
          <a:prstGeom prst="rect">
            <a:avLst/>
          </a:prstGeom>
          <a:noFill/>
          <a:ln>
            <a:solidFill>
              <a:schemeClr val="tx1"/>
            </a:solidFill>
          </a:ln>
        </p:spPr>
        <p:txBody>
          <a:bodyPr wrap="square" rtlCol="0">
            <a:spAutoFit/>
          </a:bodyPr>
          <a:lstStyle/>
          <a:p>
            <a:r>
              <a:rPr lang="en-US" dirty="0"/>
              <a:t>Requesting information about the launches from SpaceX API by applying user created functions</a:t>
            </a:r>
          </a:p>
        </p:txBody>
      </p:sp>
      <p:sp>
        <p:nvSpPr>
          <p:cNvPr id="9" name="TextBox 8">
            <a:extLst>
              <a:ext uri="{FF2B5EF4-FFF2-40B4-BE49-F238E27FC236}">
                <a16:creationId xmlns:a16="http://schemas.microsoft.com/office/drawing/2014/main" id="{7DB18810-6D29-3FCC-CE3F-66B6DA99D80B}"/>
              </a:ext>
            </a:extLst>
          </p:cNvPr>
          <p:cNvSpPr txBox="1"/>
          <p:nvPr/>
        </p:nvSpPr>
        <p:spPr>
          <a:xfrm>
            <a:off x="9888252" y="1770211"/>
            <a:ext cx="1717040" cy="923330"/>
          </a:xfrm>
          <a:prstGeom prst="rect">
            <a:avLst/>
          </a:prstGeom>
          <a:noFill/>
          <a:ln>
            <a:solidFill>
              <a:schemeClr val="tx1"/>
            </a:solidFill>
          </a:ln>
        </p:spPr>
        <p:txBody>
          <a:bodyPr wrap="square" rtlCol="0">
            <a:spAutoFit/>
          </a:bodyPr>
          <a:lstStyle/>
          <a:p>
            <a:r>
              <a:rPr lang="en-US" dirty="0"/>
              <a:t>Constructing data obtained into a dictionary</a:t>
            </a:r>
          </a:p>
        </p:txBody>
      </p:sp>
      <p:sp>
        <p:nvSpPr>
          <p:cNvPr id="10" name="TextBox 9">
            <a:extLst>
              <a:ext uri="{FF2B5EF4-FFF2-40B4-BE49-F238E27FC236}">
                <a16:creationId xmlns:a16="http://schemas.microsoft.com/office/drawing/2014/main" id="{28603E65-4C53-1D32-B432-DD223E4BE9FE}"/>
              </a:ext>
            </a:extLst>
          </p:cNvPr>
          <p:cNvSpPr txBox="1"/>
          <p:nvPr/>
        </p:nvSpPr>
        <p:spPr>
          <a:xfrm>
            <a:off x="513080" y="4198542"/>
            <a:ext cx="1717040" cy="923330"/>
          </a:xfrm>
          <a:prstGeom prst="rect">
            <a:avLst/>
          </a:prstGeom>
          <a:noFill/>
          <a:ln>
            <a:solidFill>
              <a:schemeClr val="tx1"/>
            </a:solidFill>
          </a:ln>
        </p:spPr>
        <p:txBody>
          <a:bodyPr wrap="square" rtlCol="0">
            <a:spAutoFit/>
          </a:bodyPr>
          <a:lstStyle/>
          <a:p>
            <a:r>
              <a:rPr lang="en-US" dirty="0"/>
              <a:t>Creating a data frame from the dictionary</a:t>
            </a:r>
          </a:p>
        </p:txBody>
      </p:sp>
      <p:sp>
        <p:nvSpPr>
          <p:cNvPr id="11" name="TextBox 10">
            <a:extLst>
              <a:ext uri="{FF2B5EF4-FFF2-40B4-BE49-F238E27FC236}">
                <a16:creationId xmlns:a16="http://schemas.microsoft.com/office/drawing/2014/main" id="{059869FF-4977-E84C-1CF4-CF9423C35757}"/>
              </a:ext>
            </a:extLst>
          </p:cNvPr>
          <p:cNvSpPr txBox="1"/>
          <p:nvPr/>
        </p:nvSpPr>
        <p:spPr>
          <a:xfrm>
            <a:off x="5763260" y="3990911"/>
            <a:ext cx="2270792" cy="1477328"/>
          </a:xfrm>
          <a:prstGeom prst="rect">
            <a:avLst/>
          </a:prstGeom>
          <a:noFill/>
          <a:ln>
            <a:solidFill>
              <a:schemeClr val="tx1"/>
            </a:solidFill>
          </a:ln>
        </p:spPr>
        <p:txBody>
          <a:bodyPr wrap="square" rtlCol="0">
            <a:spAutoFit/>
          </a:bodyPr>
          <a:lstStyle/>
          <a:p>
            <a:r>
              <a:rPr lang="en-US" dirty="0"/>
              <a:t>Replacing missing values of the Payload Mass column with the calculated mean of the column</a:t>
            </a:r>
          </a:p>
        </p:txBody>
      </p:sp>
      <p:sp>
        <p:nvSpPr>
          <p:cNvPr id="12" name="TextBox 11">
            <a:extLst>
              <a:ext uri="{FF2B5EF4-FFF2-40B4-BE49-F238E27FC236}">
                <a16:creationId xmlns:a16="http://schemas.microsoft.com/office/drawing/2014/main" id="{6BDF8E8B-83C6-A624-8BC5-913A37664741}"/>
              </a:ext>
            </a:extLst>
          </p:cNvPr>
          <p:cNvSpPr txBox="1"/>
          <p:nvPr/>
        </p:nvSpPr>
        <p:spPr>
          <a:xfrm>
            <a:off x="9456452" y="4444537"/>
            <a:ext cx="1899920" cy="646331"/>
          </a:xfrm>
          <a:prstGeom prst="rect">
            <a:avLst/>
          </a:prstGeom>
          <a:noFill/>
          <a:ln>
            <a:solidFill>
              <a:schemeClr val="tx1"/>
            </a:solidFill>
          </a:ln>
        </p:spPr>
        <p:txBody>
          <a:bodyPr wrap="square" rtlCol="0">
            <a:spAutoFit/>
          </a:bodyPr>
          <a:lstStyle/>
          <a:p>
            <a:r>
              <a:rPr lang="en-US" dirty="0"/>
              <a:t>Exporting the data to a CSV file</a:t>
            </a:r>
          </a:p>
        </p:txBody>
      </p:sp>
      <p:cxnSp>
        <p:nvCxnSpPr>
          <p:cNvPr id="14" name="Straight Arrow Connector 13">
            <a:extLst>
              <a:ext uri="{FF2B5EF4-FFF2-40B4-BE49-F238E27FC236}">
                <a16:creationId xmlns:a16="http://schemas.microsoft.com/office/drawing/2014/main" id="{E3D06C89-114F-F0A4-2D21-C347C4E319C8}"/>
              </a:ext>
            </a:extLst>
          </p:cNvPr>
          <p:cNvCxnSpPr>
            <a:cxnSpLocks/>
            <a:stCxn id="2" idx="3"/>
            <a:endCxn id="7" idx="1"/>
          </p:cNvCxnSpPr>
          <p:nvPr/>
        </p:nvCxnSpPr>
        <p:spPr>
          <a:xfrm>
            <a:off x="2077720" y="2188865"/>
            <a:ext cx="75184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a:extLst>
              <a:ext uri="{FF2B5EF4-FFF2-40B4-BE49-F238E27FC236}">
                <a16:creationId xmlns:a16="http://schemas.microsoft.com/office/drawing/2014/main" id="{C02D8072-3D0F-9CD2-F4E2-D3C3904233D2}"/>
              </a:ext>
            </a:extLst>
          </p:cNvPr>
          <p:cNvCxnSpPr>
            <a:cxnSpLocks/>
          </p:cNvCxnSpPr>
          <p:nvPr/>
        </p:nvCxnSpPr>
        <p:spPr>
          <a:xfrm>
            <a:off x="5928360" y="2231876"/>
            <a:ext cx="75184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a:extLst>
              <a:ext uri="{FF2B5EF4-FFF2-40B4-BE49-F238E27FC236}">
                <a16:creationId xmlns:a16="http://schemas.microsoft.com/office/drawing/2014/main" id="{3539EDF2-93BD-33EF-D977-EAFC70D9C10C}"/>
              </a:ext>
            </a:extLst>
          </p:cNvPr>
          <p:cNvCxnSpPr>
            <a:cxnSpLocks/>
          </p:cNvCxnSpPr>
          <p:nvPr/>
        </p:nvCxnSpPr>
        <p:spPr>
          <a:xfrm flipV="1">
            <a:off x="8714772" y="2293085"/>
            <a:ext cx="1173480" cy="2"/>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19" name="Straight Arrow Connector 18">
            <a:extLst>
              <a:ext uri="{FF2B5EF4-FFF2-40B4-BE49-F238E27FC236}">
                <a16:creationId xmlns:a16="http://schemas.microsoft.com/office/drawing/2014/main" id="{0CCBFA77-1EBF-F37D-4928-07D1E875DE32}"/>
              </a:ext>
            </a:extLst>
          </p:cNvPr>
          <p:cNvCxnSpPr>
            <a:cxnSpLocks/>
          </p:cNvCxnSpPr>
          <p:nvPr/>
        </p:nvCxnSpPr>
        <p:spPr>
          <a:xfrm>
            <a:off x="2230120" y="4676063"/>
            <a:ext cx="79756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21" name="Straight Arrow Connector 20">
            <a:extLst>
              <a:ext uri="{FF2B5EF4-FFF2-40B4-BE49-F238E27FC236}">
                <a16:creationId xmlns:a16="http://schemas.microsoft.com/office/drawing/2014/main" id="{51732B92-1609-71DC-6BBE-370B872BCC4B}"/>
              </a:ext>
            </a:extLst>
          </p:cNvPr>
          <p:cNvCxnSpPr>
            <a:cxnSpLocks/>
          </p:cNvCxnSpPr>
          <p:nvPr/>
        </p:nvCxnSpPr>
        <p:spPr>
          <a:xfrm>
            <a:off x="8034052" y="4818303"/>
            <a:ext cx="142240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24" name="Connector: Elbow 23">
            <a:extLst>
              <a:ext uri="{FF2B5EF4-FFF2-40B4-BE49-F238E27FC236}">
                <a16:creationId xmlns:a16="http://schemas.microsoft.com/office/drawing/2014/main" id="{DF8DEC0D-F5FF-C001-6B32-3CDCC4D481E3}"/>
              </a:ext>
            </a:extLst>
          </p:cNvPr>
          <p:cNvCxnSpPr>
            <a:cxnSpLocks/>
            <a:stCxn id="9" idx="2"/>
            <a:endCxn id="10" idx="0"/>
          </p:cNvCxnSpPr>
          <p:nvPr/>
        </p:nvCxnSpPr>
        <p:spPr>
          <a:xfrm rot="5400000">
            <a:off x="5306686" y="-1241545"/>
            <a:ext cx="1505001" cy="9375172"/>
          </a:xfrm>
          <a:prstGeom prst="bentConnector3">
            <a:avLst>
              <a:gd name="adj1" fmla="val 50000"/>
            </a:avLst>
          </a:prstGeom>
          <a:ln w="38100">
            <a:tailEnd type="triangle"/>
          </a:ln>
        </p:spPr>
        <p:style>
          <a:lnRef idx="3">
            <a:schemeClr val="dk1"/>
          </a:lnRef>
          <a:fillRef idx="0">
            <a:schemeClr val="dk1"/>
          </a:fillRef>
          <a:effectRef idx="2">
            <a:schemeClr val="dk1"/>
          </a:effectRef>
          <a:fontRef idx="minor">
            <a:schemeClr val="tx1"/>
          </a:fontRef>
        </p:style>
      </p:cxnSp>
      <p:sp>
        <p:nvSpPr>
          <p:cNvPr id="26" name="TextBox 25">
            <a:extLst>
              <a:ext uri="{FF2B5EF4-FFF2-40B4-BE49-F238E27FC236}">
                <a16:creationId xmlns:a16="http://schemas.microsoft.com/office/drawing/2014/main" id="{37F999E5-12B6-C755-D0B3-596181015A08}"/>
              </a:ext>
            </a:extLst>
          </p:cNvPr>
          <p:cNvSpPr txBox="1"/>
          <p:nvPr/>
        </p:nvSpPr>
        <p:spPr>
          <a:xfrm>
            <a:off x="3708400" y="5756748"/>
            <a:ext cx="3444240" cy="369332"/>
          </a:xfrm>
          <a:prstGeom prst="rect">
            <a:avLst/>
          </a:prstGeom>
          <a:noFill/>
        </p:spPr>
        <p:txBody>
          <a:bodyPr wrap="square" rtlCol="0">
            <a:spAutoFit/>
          </a:bodyPr>
          <a:lstStyle/>
          <a:p>
            <a:r>
              <a:rPr lang="en-US" dirty="0"/>
              <a:t>Link to GitHub: </a:t>
            </a:r>
            <a:r>
              <a:rPr lang="en-US" dirty="0">
                <a:hlinkClick r:id="rId3"/>
              </a:rPr>
              <a:t>Data Collection API</a:t>
            </a:r>
            <a:endParaRPr lang="en-US" dirty="0"/>
          </a:p>
        </p:txBody>
      </p:sp>
      <p:sp>
        <p:nvSpPr>
          <p:cNvPr id="49" name="TextBox 48">
            <a:extLst>
              <a:ext uri="{FF2B5EF4-FFF2-40B4-BE49-F238E27FC236}">
                <a16:creationId xmlns:a16="http://schemas.microsoft.com/office/drawing/2014/main" id="{668F6DD0-4C56-738C-EADB-12DE4CF778A7}"/>
              </a:ext>
            </a:extLst>
          </p:cNvPr>
          <p:cNvSpPr txBox="1"/>
          <p:nvPr/>
        </p:nvSpPr>
        <p:spPr>
          <a:xfrm>
            <a:off x="3027680" y="4222462"/>
            <a:ext cx="1910080" cy="1200329"/>
          </a:xfrm>
          <a:prstGeom prst="rect">
            <a:avLst/>
          </a:prstGeom>
          <a:noFill/>
          <a:ln>
            <a:solidFill>
              <a:schemeClr val="tx1"/>
            </a:solidFill>
          </a:ln>
        </p:spPr>
        <p:txBody>
          <a:bodyPr wrap="square" rtlCol="0">
            <a:spAutoFit/>
          </a:bodyPr>
          <a:lstStyle/>
          <a:p>
            <a:r>
              <a:rPr lang="en-US" dirty="0"/>
              <a:t>Filtering the data frame to only include </a:t>
            </a:r>
            <a:r>
              <a:rPr lang="en-US" i="1" dirty="0"/>
              <a:t>Falcon 9 </a:t>
            </a:r>
            <a:r>
              <a:rPr lang="en-US" dirty="0"/>
              <a:t>launches</a:t>
            </a:r>
          </a:p>
        </p:txBody>
      </p:sp>
      <p:cxnSp>
        <p:nvCxnSpPr>
          <p:cNvPr id="53" name="Straight Arrow Connector 52">
            <a:extLst>
              <a:ext uri="{FF2B5EF4-FFF2-40B4-BE49-F238E27FC236}">
                <a16:creationId xmlns:a16="http://schemas.microsoft.com/office/drawing/2014/main" id="{C49CBC81-C39A-48B2-6CB8-06A6690D60CD}"/>
              </a:ext>
            </a:extLst>
          </p:cNvPr>
          <p:cNvCxnSpPr>
            <a:cxnSpLocks/>
          </p:cNvCxnSpPr>
          <p:nvPr/>
        </p:nvCxnSpPr>
        <p:spPr>
          <a:xfrm>
            <a:off x="4965700" y="4709006"/>
            <a:ext cx="79756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CE02E4F-45CE-CF22-88F3-D2D57BAFBD65}"/>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4301DD23-6DF1-EA61-739A-56FEF7CA7B72}"/>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4B34E2D8-5AAB-F8D0-C506-7F6229D8AA4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TextBox 1">
            <a:extLst>
              <a:ext uri="{FF2B5EF4-FFF2-40B4-BE49-F238E27FC236}">
                <a16:creationId xmlns:a16="http://schemas.microsoft.com/office/drawing/2014/main" id="{C62BEC98-FE86-256C-8E73-7DA369E90246}"/>
              </a:ext>
            </a:extLst>
          </p:cNvPr>
          <p:cNvSpPr txBox="1"/>
          <p:nvPr/>
        </p:nvSpPr>
        <p:spPr>
          <a:xfrm>
            <a:off x="873760" y="1727200"/>
            <a:ext cx="1717040" cy="923330"/>
          </a:xfrm>
          <a:prstGeom prst="rect">
            <a:avLst/>
          </a:prstGeom>
          <a:noFill/>
          <a:ln>
            <a:solidFill>
              <a:schemeClr val="tx1"/>
            </a:solidFill>
          </a:ln>
        </p:spPr>
        <p:txBody>
          <a:bodyPr wrap="square" rtlCol="0">
            <a:spAutoFit/>
          </a:bodyPr>
          <a:lstStyle/>
          <a:p>
            <a:r>
              <a:rPr lang="en-US" dirty="0"/>
              <a:t>Request </a:t>
            </a:r>
            <a:r>
              <a:rPr lang="en-US" i="1" dirty="0"/>
              <a:t>Falcon 9</a:t>
            </a:r>
            <a:r>
              <a:rPr lang="en-US" dirty="0"/>
              <a:t> launch data from Wikipedia</a:t>
            </a:r>
          </a:p>
        </p:txBody>
      </p:sp>
      <p:sp>
        <p:nvSpPr>
          <p:cNvPr id="7" name="TextBox 6">
            <a:extLst>
              <a:ext uri="{FF2B5EF4-FFF2-40B4-BE49-F238E27FC236}">
                <a16:creationId xmlns:a16="http://schemas.microsoft.com/office/drawing/2014/main" id="{8307AD80-757F-11A9-2776-47995E82FB83}"/>
              </a:ext>
            </a:extLst>
          </p:cNvPr>
          <p:cNvSpPr txBox="1"/>
          <p:nvPr/>
        </p:nvSpPr>
        <p:spPr>
          <a:xfrm>
            <a:off x="3362960" y="1588700"/>
            <a:ext cx="1717040" cy="1200329"/>
          </a:xfrm>
          <a:prstGeom prst="rect">
            <a:avLst/>
          </a:prstGeom>
          <a:noFill/>
          <a:ln>
            <a:solidFill>
              <a:schemeClr val="tx1"/>
            </a:solidFill>
          </a:ln>
        </p:spPr>
        <p:txBody>
          <a:bodyPr wrap="square" rtlCol="0">
            <a:spAutoFit/>
          </a:bodyPr>
          <a:lstStyle/>
          <a:p>
            <a:r>
              <a:rPr lang="en-US" dirty="0"/>
              <a:t>Create a </a:t>
            </a:r>
            <a:r>
              <a:rPr lang="en-US" dirty="0" err="1"/>
              <a:t>BeautifulSoup</a:t>
            </a:r>
            <a:r>
              <a:rPr lang="en-US" dirty="0"/>
              <a:t> object from the HTML response</a:t>
            </a:r>
          </a:p>
        </p:txBody>
      </p:sp>
      <p:sp>
        <p:nvSpPr>
          <p:cNvPr id="8" name="TextBox 7">
            <a:extLst>
              <a:ext uri="{FF2B5EF4-FFF2-40B4-BE49-F238E27FC236}">
                <a16:creationId xmlns:a16="http://schemas.microsoft.com/office/drawing/2014/main" id="{46168631-29E2-A6F4-3929-8C9567BB0CDA}"/>
              </a:ext>
            </a:extLst>
          </p:cNvPr>
          <p:cNvSpPr txBox="1"/>
          <p:nvPr/>
        </p:nvSpPr>
        <p:spPr>
          <a:xfrm>
            <a:off x="6090920" y="1588699"/>
            <a:ext cx="1717040" cy="1200329"/>
          </a:xfrm>
          <a:prstGeom prst="rect">
            <a:avLst/>
          </a:prstGeom>
          <a:noFill/>
          <a:ln>
            <a:solidFill>
              <a:schemeClr val="tx1"/>
            </a:solidFill>
          </a:ln>
        </p:spPr>
        <p:txBody>
          <a:bodyPr wrap="square" rtlCol="0">
            <a:spAutoFit/>
          </a:bodyPr>
          <a:lstStyle/>
          <a:p>
            <a:r>
              <a:rPr lang="en-US" dirty="0"/>
              <a:t>Extract all column names from the HTML table header</a:t>
            </a:r>
          </a:p>
        </p:txBody>
      </p:sp>
      <p:sp>
        <p:nvSpPr>
          <p:cNvPr id="9" name="TextBox 8">
            <a:extLst>
              <a:ext uri="{FF2B5EF4-FFF2-40B4-BE49-F238E27FC236}">
                <a16:creationId xmlns:a16="http://schemas.microsoft.com/office/drawing/2014/main" id="{05B7A437-1CC7-3ADC-820F-CFEAD409E306}"/>
              </a:ext>
            </a:extLst>
          </p:cNvPr>
          <p:cNvSpPr txBox="1"/>
          <p:nvPr/>
        </p:nvSpPr>
        <p:spPr>
          <a:xfrm>
            <a:off x="8981440" y="1727198"/>
            <a:ext cx="1717040" cy="923330"/>
          </a:xfrm>
          <a:prstGeom prst="rect">
            <a:avLst/>
          </a:prstGeom>
          <a:noFill/>
          <a:ln>
            <a:solidFill>
              <a:schemeClr val="tx1"/>
            </a:solidFill>
          </a:ln>
        </p:spPr>
        <p:txBody>
          <a:bodyPr wrap="square" rtlCol="0">
            <a:spAutoFit/>
          </a:bodyPr>
          <a:lstStyle/>
          <a:p>
            <a:r>
              <a:rPr lang="en-US" dirty="0"/>
              <a:t>Request </a:t>
            </a:r>
            <a:r>
              <a:rPr lang="en-US" i="1" dirty="0"/>
              <a:t>Falcon 9</a:t>
            </a:r>
            <a:r>
              <a:rPr lang="en-US" dirty="0"/>
              <a:t> launch data from Wikipedia</a:t>
            </a:r>
          </a:p>
        </p:txBody>
      </p:sp>
      <p:sp>
        <p:nvSpPr>
          <p:cNvPr id="10" name="TextBox 9">
            <a:extLst>
              <a:ext uri="{FF2B5EF4-FFF2-40B4-BE49-F238E27FC236}">
                <a16:creationId xmlns:a16="http://schemas.microsoft.com/office/drawing/2014/main" id="{63EF9AC1-076C-B214-74F1-EE06114F1F6E}"/>
              </a:ext>
            </a:extLst>
          </p:cNvPr>
          <p:cNvSpPr txBox="1"/>
          <p:nvPr/>
        </p:nvSpPr>
        <p:spPr>
          <a:xfrm>
            <a:off x="2296160" y="4207471"/>
            <a:ext cx="1717040" cy="923330"/>
          </a:xfrm>
          <a:prstGeom prst="rect">
            <a:avLst/>
          </a:prstGeom>
          <a:noFill/>
          <a:ln>
            <a:solidFill>
              <a:schemeClr val="tx1"/>
            </a:solidFill>
          </a:ln>
        </p:spPr>
        <p:txBody>
          <a:bodyPr wrap="square" rtlCol="0">
            <a:spAutoFit/>
          </a:bodyPr>
          <a:lstStyle/>
          <a:p>
            <a:r>
              <a:rPr lang="en-US" dirty="0"/>
              <a:t>Constructing data obtained into a dictionary</a:t>
            </a:r>
          </a:p>
        </p:txBody>
      </p:sp>
      <p:sp>
        <p:nvSpPr>
          <p:cNvPr id="11" name="TextBox 10">
            <a:extLst>
              <a:ext uri="{FF2B5EF4-FFF2-40B4-BE49-F238E27FC236}">
                <a16:creationId xmlns:a16="http://schemas.microsoft.com/office/drawing/2014/main" id="{3704C73A-E614-1429-95AC-8658F0D4B8A4}"/>
              </a:ext>
            </a:extLst>
          </p:cNvPr>
          <p:cNvSpPr txBox="1"/>
          <p:nvPr/>
        </p:nvSpPr>
        <p:spPr>
          <a:xfrm>
            <a:off x="5435600" y="4207471"/>
            <a:ext cx="1717040" cy="923330"/>
          </a:xfrm>
          <a:prstGeom prst="rect">
            <a:avLst/>
          </a:prstGeom>
          <a:noFill/>
          <a:ln>
            <a:solidFill>
              <a:schemeClr val="tx1"/>
            </a:solidFill>
          </a:ln>
        </p:spPr>
        <p:txBody>
          <a:bodyPr wrap="square" rtlCol="0">
            <a:spAutoFit/>
          </a:bodyPr>
          <a:lstStyle/>
          <a:p>
            <a:r>
              <a:rPr lang="en-US" dirty="0"/>
              <a:t>Creating a data frame from the dictionary</a:t>
            </a:r>
          </a:p>
        </p:txBody>
      </p:sp>
      <p:sp>
        <p:nvSpPr>
          <p:cNvPr id="12" name="TextBox 11">
            <a:extLst>
              <a:ext uri="{FF2B5EF4-FFF2-40B4-BE49-F238E27FC236}">
                <a16:creationId xmlns:a16="http://schemas.microsoft.com/office/drawing/2014/main" id="{E298FA76-6743-839F-5C75-32D2E25FCD40}"/>
              </a:ext>
            </a:extLst>
          </p:cNvPr>
          <p:cNvSpPr txBox="1"/>
          <p:nvPr/>
        </p:nvSpPr>
        <p:spPr>
          <a:xfrm>
            <a:off x="8575040" y="4345970"/>
            <a:ext cx="1899920" cy="646331"/>
          </a:xfrm>
          <a:prstGeom prst="rect">
            <a:avLst/>
          </a:prstGeom>
          <a:noFill/>
          <a:ln>
            <a:solidFill>
              <a:schemeClr val="tx1"/>
            </a:solidFill>
          </a:ln>
        </p:spPr>
        <p:txBody>
          <a:bodyPr wrap="square" rtlCol="0">
            <a:spAutoFit/>
          </a:bodyPr>
          <a:lstStyle/>
          <a:p>
            <a:r>
              <a:rPr lang="en-US" dirty="0"/>
              <a:t>Exporting the data to a CSV file</a:t>
            </a:r>
          </a:p>
        </p:txBody>
      </p:sp>
      <p:cxnSp>
        <p:nvCxnSpPr>
          <p:cNvPr id="14" name="Straight Arrow Connector 13">
            <a:extLst>
              <a:ext uri="{FF2B5EF4-FFF2-40B4-BE49-F238E27FC236}">
                <a16:creationId xmlns:a16="http://schemas.microsoft.com/office/drawing/2014/main" id="{21147EA8-4AAB-0220-3C4B-C43D0F5CECC7}"/>
              </a:ext>
            </a:extLst>
          </p:cNvPr>
          <p:cNvCxnSpPr>
            <a:stCxn id="2" idx="3"/>
            <a:endCxn id="7" idx="1"/>
          </p:cNvCxnSpPr>
          <p:nvPr/>
        </p:nvCxnSpPr>
        <p:spPr>
          <a:xfrm>
            <a:off x="2590800" y="2188865"/>
            <a:ext cx="77216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a:extLst>
              <a:ext uri="{FF2B5EF4-FFF2-40B4-BE49-F238E27FC236}">
                <a16:creationId xmlns:a16="http://schemas.microsoft.com/office/drawing/2014/main" id="{4ABDDE9A-6546-46DF-E698-8330065E18FE}"/>
              </a:ext>
            </a:extLst>
          </p:cNvPr>
          <p:cNvCxnSpPr>
            <a:cxnSpLocks/>
            <a:endCxn id="8" idx="1"/>
          </p:cNvCxnSpPr>
          <p:nvPr/>
        </p:nvCxnSpPr>
        <p:spPr>
          <a:xfrm>
            <a:off x="5080000" y="2188863"/>
            <a:ext cx="1010920" cy="1"/>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a:extLst>
              <a:ext uri="{FF2B5EF4-FFF2-40B4-BE49-F238E27FC236}">
                <a16:creationId xmlns:a16="http://schemas.microsoft.com/office/drawing/2014/main" id="{11673EC2-0BB4-C4AC-759C-A8ED7983BB6D}"/>
              </a:ext>
            </a:extLst>
          </p:cNvPr>
          <p:cNvCxnSpPr>
            <a:cxnSpLocks/>
            <a:endCxn id="9" idx="1"/>
          </p:cNvCxnSpPr>
          <p:nvPr/>
        </p:nvCxnSpPr>
        <p:spPr>
          <a:xfrm flipV="1">
            <a:off x="7807960" y="2188863"/>
            <a:ext cx="1173480" cy="2"/>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19" name="Straight Arrow Connector 18">
            <a:extLst>
              <a:ext uri="{FF2B5EF4-FFF2-40B4-BE49-F238E27FC236}">
                <a16:creationId xmlns:a16="http://schemas.microsoft.com/office/drawing/2014/main" id="{1A2C363E-05D9-21A5-9F12-2702E19C94A4}"/>
              </a:ext>
            </a:extLst>
          </p:cNvPr>
          <p:cNvCxnSpPr>
            <a:cxnSpLocks/>
            <a:endCxn id="11" idx="1"/>
          </p:cNvCxnSpPr>
          <p:nvPr/>
        </p:nvCxnSpPr>
        <p:spPr>
          <a:xfrm>
            <a:off x="4013200" y="4669135"/>
            <a:ext cx="1422400" cy="1"/>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21" name="Straight Arrow Connector 20">
            <a:extLst>
              <a:ext uri="{FF2B5EF4-FFF2-40B4-BE49-F238E27FC236}">
                <a16:creationId xmlns:a16="http://schemas.microsoft.com/office/drawing/2014/main" id="{6059BE2C-5833-FAEF-8A4F-9B0A33871392}"/>
              </a:ext>
            </a:extLst>
          </p:cNvPr>
          <p:cNvCxnSpPr>
            <a:cxnSpLocks/>
            <a:endCxn id="12" idx="1"/>
          </p:cNvCxnSpPr>
          <p:nvPr/>
        </p:nvCxnSpPr>
        <p:spPr>
          <a:xfrm>
            <a:off x="7152640" y="4669136"/>
            <a:ext cx="1422400" cy="0"/>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cxnSp>
        <p:nvCxnSpPr>
          <p:cNvPr id="24" name="Connector: Elbow 23">
            <a:extLst>
              <a:ext uri="{FF2B5EF4-FFF2-40B4-BE49-F238E27FC236}">
                <a16:creationId xmlns:a16="http://schemas.microsoft.com/office/drawing/2014/main" id="{5D700232-5B53-6FBD-8A8D-86D49FF660F8}"/>
              </a:ext>
            </a:extLst>
          </p:cNvPr>
          <p:cNvCxnSpPr>
            <a:stCxn id="9" idx="2"/>
            <a:endCxn id="10" idx="1"/>
          </p:cNvCxnSpPr>
          <p:nvPr/>
        </p:nvCxnSpPr>
        <p:spPr>
          <a:xfrm rot="5400000">
            <a:off x="5058756" y="-112068"/>
            <a:ext cx="2018608" cy="7543800"/>
          </a:xfrm>
          <a:prstGeom prst="bentConnector4">
            <a:avLst>
              <a:gd name="adj1" fmla="val 38565"/>
              <a:gd name="adj2" fmla="val 110168"/>
            </a:avLst>
          </a:prstGeom>
          <a:ln w="38100">
            <a:tailEnd type="triangle"/>
          </a:ln>
        </p:spPr>
        <p:style>
          <a:lnRef idx="3">
            <a:schemeClr val="dk1"/>
          </a:lnRef>
          <a:fillRef idx="0">
            <a:schemeClr val="dk1"/>
          </a:fillRef>
          <a:effectRef idx="2">
            <a:schemeClr val="dk1"/>
          </a:effectRef>
          <a:fontRef idx="minor">
            <a:schemeClr val="tx1"/>
          </a:fontRef>
        </p:style>
      </p:cxnSp>
      <p:sp>
        <p:nvSpPr>
          <p:cNvPr id="26" name="TextBox 25">
            <a:extLst>
              <a:ext uri="{FF2B5EF4-FFF2-40B4-BE49-F238E27FC236}">
                <a16:creationId xmlns:a16="http://schemas.microsoft.com/office/drawing/2014/main" id="{F5BDC3A1-1922-E160-F005-E42922B96DEA}"/>
              </a:ext>
            </a:extLst>
          </p:cNvPr>
          <p:cNvSpPr txBox="1"/>
          <p:nvPr/>
        </p:nvSpPr>
        <p:spPr>
          <a:xfrm>
            <a:off x="3708400" y="5756748"/>
            <a:ext cx="5171440" cy="369332"/>
          </a:xfrm>
          <a:prstGeom prst="rect">
            <a:avLst/>
          </a:prstGeom>
          <a:noFill/>
        </p:spPr>
        <p:txBody>
          <a:bodyPr wrap="square" rtlCol="0">
            <a:spAutoFit/>
          </a:bodyPr>
          <a:lstStyle/>
          <a:p>
            <a:r>
              <a:rPr lang="en-US" dirty="0"/>
              <a:t>Link to GitHub: </a:t>
            </a:r>
            <a:r>
              <a:rPr lang="en-US" dirty="0">
                <a:hlinkClick r:id="rId3"/>
              </a:rPr>
              <a:t>Data Collection with Web Scraping</a:t>
            </a:r>
            <a:endParaRPr lang="en-US" dirty="0"/>
          </a:p>
        </p:txBody>
      </p:sp>
    </p:spTree>
    <p:extLst>
      <p:ext uri="{BB962C8B-B14F-4D97-AF65-F5344CB8AC3E}">
        <p14:creationId xmlns:p14="http://schemas.microsoft.com/office/powerpoint/2010/main" val="28706203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192</TotalTime>
  <Words>2364</Words>
  <Application>Microsoft Office PowerPoint</Application>
  <PresentationFormat>Widescreen</PresentationFormat>
  <Paragraphs>310</Paragraphs>
  <Slides>48</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Daniel Lecheler</cp:lastModifiedBy>
  <cp:revision>200</cp:revision>
  <dcterms:created xsi:type="dcterms:W3CDTF">2021-04-29T18:58:34Z</dcterms:created>
  <dcterms:modified xsi:type="dcterms:W3CDTF">2025-08-03T02:28:51Z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